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58" r:id="rId3"/>
    <p:sldId id="282" r:id="rId4"/>
    <p:sldId id="259" r:id="rId5"/>
    <p:sldId id="287" r:id="rId6"/>
    <p:sldId id="288" r:id="rId7"/>
    <p:sldId id="289" r:id="rId8"/>
    <p:sldId id="261" r:id="rId9"/>
    <p:sldId id="257" r:id="rId10"/>
    <p:sldId id="262" r:id="rId11"/>
    <p:sldId id="263" r:id="rId12"/>
    <p:sldId id="264" r:id="rId13"/>
    <p:sldId id="265" r:id="rId14"/>
    <p:sldId id="269" r:id="rId15"/>
    <p:sldId id="266" r:id="rId16"/>
    <p:sldId id="267" r:id="rId17"/>
    <p:sldId id="268"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3" r:id="rId31"/>
    <p:sldId id="284" r:id="rId32"/>
    <p:sldId id="285" r:id="rId33"/>
    <p:sldId id="286" r:id="rId3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4660"/>
  </p:normalViewPr>
  <p:slideViewPr>
    <p:cSldViewPr snapToGrid="0">
      <p:cViewPr varScale="1">
        <p:scale>
          <a:sx n="63" d="100"/>
          <a:sy n="63" d="100"/>
        </p:scale>
        <p:origin x="430"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jpeg>
</file>

<file path=ppt/media/image2.png>
</file>

<file path=ppt/media/image20.jpeg>
</file>

<file path=ppt/media/image21.jpe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563BA1-D7DA-40D7-B5B9-1F26D0A7AA22}" type="datetimeFigureOut">
              <a:rPr kumimoji="1" lang="ja-JP" altLang="en-US" smtClean="0"/>
              <a:t>2023/9/25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EBCFE2-4901-41F9-832F-4D162CE35640}" type="slidenum">
              <a:rPr kumimoji="1" lang="ja-JP" altLang="en-US" smtClean="0"/>
              <a:t>‹#›</a:t>
            </a:fld>
            <a:endParaRPr kumimoji="1" lang="ja-JP" altLang="en-US"/>
          </a:p>
        </p:txBody>
      </p:sp>
    </p:spTree>
    <p:extLst>
      <p:ext uri="{BB962C8B-B14F-4D97-AF65-F5344CB8AC3E}">
        <p14:creationId xmlns:p14="http://schemas.microsoft.com/office/powerpoint/2010/main" val="194483590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0A1FFE-4B82-41C7-91A1-6DD4066EFF88}"/>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A3B7163B-C152-442D-8910-60D1C50D95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9181D871-7A18-40DF-8C6E-32721A25FD3E}"/>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5" name="フッター プレースホルダー 4">
            <a:extLst>
              <a:ext uri="{FF2B5EF4-FFF2-40B4-BE49-F238E27FC236}">
                <a16:creationId xmlns:a16="http://schemas.microsoft.com/office/drawing/2014/main" id="{64873D0A-C2B8-498B-AD85-D4B31C9EDA8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F1CF570-3C5D-4C52-8FDD-F3EF07AD05FC}"/>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1429034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0CDFE3-ABF9-4120-B677-B88FF8651E8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0339A6B-F8DF-492C-B4C7-7AB4AC54347D}"/>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9FB5068-DFD1-4F80-9E90-76ABBBEE3089}"/>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5" name="フッター プレースホルダー 4">
            <a:extLst>
              <a:ext uri="{FF2B5EF4-FFF2-40B4-BE49-F238E27FC236}">
                <a16:creationId xmlns:a16="http://schemas.microsoft.com/office/drawing/2014/main" id="{1467463C-8185-48AB-8024-65E2FBFF478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29FA3B2-E4B8-40B2-952B-790AC72A4B6C}"/>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1674278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048A8115-312A-472B-A15C-B34994D3ABE6}"/>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14558CA-30EE-4246-9468-2327774976D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D95CB0A-16D3-4878-AA3C-39BCFBA57FAC}"/>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5" name="フッター プレースホルダー 4">
            <a:extLst>
              <a:ext uri="{FF2B5EF4-FFF2-40B4-BE49-F238E27FC236}">
                <a16:creationId xmlns:a16="http://schemas.microsoft.com/office/drawing/2014/main" id="{ABCEBEB3-C705-40C7-A756-76C3D768ECA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E30C9A1-8536-4417-8525-94B80CFEB55E}"/>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3700006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6DBB123-6604-4B2F-BD72-4FB392994D2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B551379-D0A9-43E3-B87B-53EF34C3D775}"/>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976B2B2-F8FB-4AB1-A64C-D7F15C57A2C6}"/>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5" name="フッター プレースホルダー 4">
            <a:extLst>
              <a:ext uri="{FF2B5EF4-FFF2-40B4-BE49-F238E27FC236}">
                <a16:creationId xmlns:a16="http://schemas.microsoft.com/office/drawing/2014/main" id="{D51CD5BC-1E2A-4DE1-A940-A828AD8BDB0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7E98FFC-11E2-468D-ADE1-1938A8F2B632}"/>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1776892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3F7558-EF13-49D6-B06E-4B6D01AFF65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1961E2C-4D87-4F95-97F9-D738E3A330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084997EC-AB4B-40E4-89E2-4D0EC56935CD}"/>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5" name="フッター プレースホルダー 4">
            <a:extLst>
              <a:ext uri="{FF2B5EF4-FFF2-40B4-BE49-F238E27FC236}">
                <a16:creationId xmlns:a16="http://schemas.microsoft.com/office/drawing/2014/main" id="{0684737C-9E80-47A5-BEB0-FA9DF9E77CC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8477DA2-35AC-4310-86D8-C0F8DF05DCF6}"/>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3595689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A176680-8153-4F84-96D3-B907BCF2AA33}"/>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45C0742-07ED-4A2D-BC56-3DFE5C0D9B12}"/>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820B6EFE-2B86-4B77-B1B0-DA7981365FEA}"/>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B32593DA-BF84-49B7-BE3A-C0C2DC0E2BB1}"/>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6" name="フッター プレースホルダー 5">
            <a:extLst>
              <a:ext uri="{FF2B5EF4-FFF2-40B4-BE49-F238E27FC236}">
                <a16:creationId xmlns:a16="http://schemas.microsoft.com/office/drawing/2014/main" id="{CCC6BCFE-3EC8-486D-A579-F81B93F06C2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261620C-63C4-48EC-B5D6-67A91448C3E8}"/>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611548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8CD687-229A-49C9-86E5-DC62F85FAC0D}"/>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80F8E9A-2A0E-4DF2-9E86-1108D02BDB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A8FCFC10-0390-4A19-AC0C-7862F16BC928}"/>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D21A2CC5-3F82-4FED-90AB-369F209CC6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8540C630-899F-45D9-A6BE-81620F13A2B6}"/>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9F08645C-5A45-4614-91DC-526FD83700A9}"/>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8" name="フッター プレースホルダー 7">
            <a:extLst>
              <a:ext uri="{FF2B5EF4-FFF2-40B4-BE49-F238E27FC236}">
                <a16:creationId xmlns:a16="http://schemas.microsoft.com/office/drawing/2014/main" id="{3644C77D-6C1B-4C8A-8E3A-5BD9A0C86606}"/>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6793E184-B953-4C51-B653-778850FA93DE}"/>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1498511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31F3FC-E8A1-44B3-A5BC-4E7ED127ED35}"/>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C2A9F4F-EC47-4EC6-93AB-ACE37137D087}"/>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4" name="フッター プレースホルダー 3">
            <a:extLst>
              <a:ext uri="{FF2B5EF4-FFF2-40B4-BE49-F238E27FC236}">
                <a16:creationId xmlns:a16="http://schemas.microsoft.com/office/drawing/2014/main" id="{520C6702-45ED-4156-9428-93B48A46F02F}"/>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3F93A29C-5A4F-4782-A12A-66BF497F5049}"/>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3238374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27853962-755F-45DA-94C7-0141680BADDC}"/>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3" name="フッター プレースホルダー 2">
            <a:extLst>
              <a:ext uri="{FF2B5EF4-FFF2-40B4-BE49-F238E27FC236}">
                <a16:creationId xmlns:a16="http://schemas.microsoft.com/office/drawing/2014/main" id="{B89CE54B-20E5-43E8-A6B5-58DD470265A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C5FE9BD8-5EB8-4BC0-9E0B-609AD1F110D3}"/>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683780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21EEF2-9D13-4755-9822-F0FA4BD4BAA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7133929-4BC4-460B-A5D8-07E3114C87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3112F569-CF49-47FE-A686-FB45ED8767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E29C31AA-1AE9-400A-BFDB-6B66617B2191}"/>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6" name="フッター プレースホルダー 5">
            <a:extLst>
              <a:ext uri="{FF2B5EF4-FFF2-40B4-BE49-F238E27FC236}">
                <a16:creationId xmlns:a16="http://schemas.microsoft.com/office/drawing/2014/main" id="{6F7A9EF3-25EF-46EE-967C-84A1EB3AB82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ABE1BE9-15AB-464A-ABC0-53741B6B9828}"/>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145277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05FD7C-A07A-453A-BD73-F27AB2FAD56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0C4F00C4-3090-417D-9736-A8754C20E6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0FA3849A-43B6-443C-8563-05DA972DE8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B5EAD43-3CC6-4902-BEC0-6D87D5BDCEEC}"/>
              </a:ext>
            </a:extLst>
          </p:cNvPr>
          <p:cNvSpPr>
            <a:spLocks noGrp="1"/>
          </p:cNvSpPr>
          <p:nvPr>
            <p:ph type="dt" sz="half" idx="10"/>
          </p:nvPr>
        </p:nvSpPr>
        <p:spPr/>
        <p:txBody>
          <a:bodyPr/>
          <a:lstStyle/>
          <a:p>
            <a:fld id="{78D5D3E3-4E9A-47BC-9788-F490A4A1AE4B}" type="datetimeFigureOut">
              <a:rPr kumimoji="1" lang="ja-JP" altLang="en-US" smtClean="0"/>
              <a:t>2023/9/25</a:t>
            </a:fld>
            <a:endParaRPr kumimoji="1" lang="ja-JP" altLang="en-US"/>
          </a:p>
        </p:txBody>
      </p:sp>
      <p:sp>
        <p:nvSpPr>
          <p:cNvPr id="6" name="フッター プレースホルダー 5">
            <a:extLst>
              <a:ext uri="{FF2B5EF4-FFF2-40B4-BE49-F238E27FC236}">
                <a16:creationId xmlns:a16="http://schemas.microsoft.com/office/drawing/2014/main" id="{9A312134-6920-4FDB-967E-AB05D22D8A9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6E06F92-7A7A-4F49-A8FF-76D15432D393}"/>
              </a:ext>
            </a:extLst>
          </p:cNvPr>
          <p:cNvSpPr>
            <a:spLocks noGrp="1"/>
          </p:cNvSpPr>
          <p:nvPr>
            <p:ph type="sldNum" sz="quarter" idx="12"/>
          </p:nvPr>
        </p:nvSpPr>
        <p:spPr/>
        <p:txBody>
          <a:body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2275483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34E26E42-CF68-4548-8CBD-97C9152567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20BA65E-39FA-46C2-9EBB-40ACEC2890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4CB61B7-6093-4578-AF01-8692032083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D5D3E3-4E9A-47BC-9788-F490A4A1AE4B}" type="datetimeFigureOut">
              <a:rPr kumimoji="1" lang="ja-JP" altLang="en-US" smtClean="0"/>
              <a:t>2023/9/25</a:t>
            </a:fld>
            <a:endParaRPr kumimoji="1" lang="ja-JP" altLang="en-US"/>
          </a:p>
        </p:txBody>
      </p:sp>
      <p:sp>
        <p:nvSpPr>
          <p:cNvPr id="5" name="フッター プレースホルダー 4">
            <a:extLst>
              <a:ext uri="{FF2B5EF4-FFF2-40B4-BE49-F238E27FC236}">
                <a16:creationId xmlns:a16="http://schemas.microsoft.com/office/drawing/2014/main" id="{73AE2327-C06A-4973-B8A1-928A3C4E06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BA9D526D-C15C-4D6D-88D1-71EA0692FE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711946-2949-4EB8-BE18-CBB311776C79}" type="slidenum">
              <a:rPr kumimoji="1" lang="ja-JP" altLang="en-US" smtClean="0"/>
              <a:t>‹#›</a:t>
            </a:fld>
            <a:endParaRPr kumimoji="1" lang="ja-JP" altLang="en-US"/>
          </a:p>
        </p:txBody>
      </p:sp>
    </p:spTree>
    <p:extLst>
      <p:ext uri="{BB962C8B-B14F-4D97-AF65-F5344CB8AC3E}">
        <p14:creationId xmlns:p14="http://schemas.microsoft.com/office/powerpoint/2010/main" val="3626586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CC282BF-5C5B-408C-A370-DFDC47AEDDBA}"/>
              </a:ext>
            </a:extLst>
          </p:cNvPr>
          <p:cNvSpPr>
            <a:spLocks noGrp="1"/>
          </p:cNvSpPr>
          <p:nvPr>
            <p:ph type="ctrTitle"/>
          </p:nvPr>
        </p:nvSpPr>
        <p:spPr/>
        <p:txBody>
          <a:bodyPr/>
          <a:lstStyle/>
          <a:p>
            <a:r>
              <a:rPr kumimoji="1" lang="ja-JP" altLang="en-US" dirty="0"/>
              <a:t>ファンシージャンピー</a:t>
            </a:r>
          </a:p>
        </p:txBody>
      </p:sp>
      <p:sp>
        <p:nvSpPr>
          <p:cNvPr id="3" name="字幕 2">
            <a:extLst>
              <a:ext uri="{FF2B5EF4-FFF2-40B4-BE49-F238E27FC236}">
                <a16:creationId xmlns:a16="http://schemas.microsoft.com/office/drawing/2014/main" id="{56EA77B7-BBA3-4A79-86B6-9E470E032105}"/>
              </a:ext>
            </a:extLst>
          </p:cNvPr>
          <p:cNvSpPr>
            <a:spLocks noGrp="1"/>
          </p:cNvSpPr>
          <p:nvPr>
            <p:ph type="subTitle" idx="1"/>
          </p:nvPr>
        </p:nvSpPr>
        <p:spPr/>
        <p:txBody>
          <a:bodyPr/>
          <a:lstStyle/>
          <a:p>
            <a:r>
              <a:rPr kumimoji="1" lang="ja-JP" altLang="en-US" dirty="0"/>
              <a:t>アクションゲーム</a:t>
            </a:r>
            <a:endParaRPr kumimoji="1" lang="en-US" altLang="ja-JP" dirty="0"/>
          </a:p>
          <a:p>
            <a:endParaRPr kumimoji="1" lang="ja-JP" altLang="en-US" dirty="0"/>
          </a:p>
        </p:txBody>
      </p:sp>
      <p:sp>
        <p:nvSpPr>
          <p:cNvPr id="4" name="テキスト ボックス 3">
            <a:extLst>
              <a:ext uri="{FF2B5EF4-FFF2-40B4-BE49-F238E27FC236}">
                <a16:creationId xmlns:a16="http://schemas.microsoft.com/office/drawing/2014/main" id="{060322CE-FA95-4ED9-83DA-9B3306BFE0F0}"/>
              </a:ext>
            </a:extLst>
          </p:cNvPr>
          <p:cNvSpPr txBox="1"/>
          <p:nvPr/>
        </p:nvSpPr>
        <p:spPr>
          <a:xfrm>
            <a:off x="9750973" y="3681248"/>
            <a:ext cx="1485900" cy="261610"/>
          </a:xfrm>
          <a:prstGeom prst="rect">
            <a:avLst/>
          </a:prstGeom>
          <a:noFill/>
        </p:spPr>
        <p:txBody>
          <a:bodyPr wrap="square" rtlCol="0">
            <a:spAutoFit/>
          </a:bodyPr>
          <a:lstStyle/>
          <a:p>
            <a:r>
              <a:rPr kumimoji="1" lang="ja-JP" altLang="en-US" sz="1100" dirty="0"/>
              <a:t>作　粟村　尉</a:t>
            </a:r>
          </a:p>
        </p:txBody>
      </p:sp>
    </p:spTree>
    <p:extLst>
      <p:ext uri="{BB962C8B-B14F-4D97-AF65-F5344CB8AC3E}">
        <p14:creationId xmlns:p14="http://schemas.microsoft.com/office/powerpoint/2010/main" val="3805325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5E0F8BCD-B89C-4CB9-96B4-1D2E9D2590A1}"/>
              </a:ext>
            </a:extLst>
          </p:cNvPr>
          <p:cNvSpPr>
            <a:spLocks noGrp="1"/>
          </p:cNvSpPr>
          <p:nvPr>
            <p:ph idx="1"/>
          </p:nvPr>
        </p:nvSpPr>
        <p:spPr>
          <a:xfrm>
            <a:off x="838200" y="52752"/>
            <a:ext cx="10515600" cy="6805247"/>
          </a:xfrm>
        </p:spPr>
        <p:txBody>
          <a:bodyPr/>
          <a:lstStyle/>
          <a:p>
            <a:pPr marL="0" indent="0">
              <a:buNone/>
            </a:pPr>
            <a:r>
              <a:rPr lang="ja-JP" altLang="en-US" dirty="0"/>
              <a:t>アピールポイント</a:t>
            </a:r>
            <a:endParaRPr lang="en-US" altLang="ja-JP" dirty="0"/>
          </a:p>
          <a:p>
            <a:pPr marL="0" indent="0">
              <a:buNone/>
            </a:pPr>
            <a:r>
              <a:rPr lang="ja-JP" altLang="en-US" dirty="0"/>
              <a:t>ランダム要素</a:t>
            </a:r>
            <a:endParaRPr lang="en-US" altLang="ja-JP" dirty="0"/>
          </a:p>
          <a:p>
            <a:pPr marL="0" indent="0">
              <a:buNone/>
            </a:pPr>
            <a:r>
              <a:rPr lang="ja-JP" altLang="en-US" dirty="0"/>
              <a:t>リスタート時の快適さとか障害物に当たってモデルがのけぞったり、ランダム時に同じステージが２連続で選ばれないみたいな細かい部分</a:t>
            </a:r>
            <a:endParaRPr lang="en-US" altLang="ja-JP" dirty="0"/>
          </a:p>
          <a:p>
            <a:pPr marL="0" indent="0">
              <a:buNone/>
            </a:pPr>
            <a:r>
              <a:rPr lang="ja-JP" altLang="en-US" dirty="0"/>
              <a:t>見てて面白そうに感じられるモデルやギミック（を考える）</a:t>
            </a:r>
            <a:endParaRPr lang="en-US" altLang="ja-JP" dirty="0"/>
          </a:p>
        </p:txBody>
      </p:sp>
    </p:spTree>
    <p:extLst>
      <p:ext uri="{BB962C8B-B14F-4D97-AF65-F5344CB8AC3E}">
        <p14:creationId xmlns:p14="http://schemas.microsoft.com/office/powerpoint/2010/main" val="5593008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84F3F9AE-1528-4178-91C0-C62C59ACFDC6}"/>
              </a:ext>
            </a:extLst>
          </p:cNvPr>
          <p:cNvSpPr txBox="1"/>
          <p:nvPr/>
        </p:nvSpPr>
        <p:spPr>
          <a:xfrm>
            <a:off x="625365" y="961696"/>
            <a:ext cx="11114690" cy="5262979"/>
          </a:xfrm>
          <a:prstGeom prst="rect">
            <a:avLst/>
          </a:prstGeom>
          <a:noFill/>
        </p:spPr>
        <p:txBody>
          <a:bodyPr wrap="square" rtlCol="0">
            <a:spAutoFit/>
          </a:bodyPr>
          <a:lstStyle/>
          <a:p>
            <a:r>
              <a:rPr lang="ja-JP" altLang="en-US" sz="2400" dirty="0"/>
              <a:t>・坂道から障害物が転がっていくステージ。</a:t>
            </a:r>
            <a:endParaRPr lang="en-US" altLang="ja-JP" sz="2400" dirty="0"/>
          </a:p>
          <a:p>
            <a:endParaRPr lang="en-US" altLang="ja-JP" sz="2400" dirty="0"/>
          </a:p>
          <a:p>
            <a:r>
              <a:rPr lang="ja-JP" altLang="en-US" sz="2400" dirty="0"/>
              <a:t>・床（もしくは画面上に）に表示されたキーを押さないと前に進めず、それ以外を押すと横に少しずつ移動して落ちてしまう道。</a:t>
            </a:r>
            <a:endParaRPr lang="en-US" altLang="ja-JP" sz="2400" dirty="0"/>
          </a:p>
          <a:p>
            <a:endParaRPr lang="en-US" altLang="ja-JP" sz="2400" dirty="0"/>
          </a:p>
          <a:p>
            <a:r>
              <a:rPr kumimoji="1" lang="ja-JP" altLang="en-US" sz="2400" dirty="0"/>
              <a:t>・一度移動すると衝突するまで方向転換できない摩擦</a:t>
            </a:r>
            <a:r>
              <a:rPr kumimoji="1" lang="en-US" altLang="ja-JP" sz="2400" dirty="0"/>
              <a:t>0</a:t>
            </a:r>
            <a:r>
              <a:rPr kumimoji="1" lang="ja-JP" altLang="en-US" sz="2400" dirty="0"/>
              <a:t>（もしくは無重力）部屋。</a:t>
            </a:r>
            <a:endParaRPr kumimoji="1" lang="en-US" altLang="ja-JP" sz="2400" dirty="0"/>
          </a:p>
          <a:p>
            <a:endParaRPr kumimoji="1" lang="en-US" altLang="ja-JP" sz="2400" dirty="0"/>
          </a:p>
          <a:p>
            <a:r>
              <a:rPr lang="ja-JP" altLang="en-US" sz="2400" dirty="0"/>
              <a:t>・違う色の輪３つずつ等間隔で並んでる道で、７～１０種くらいを全てくぐるとゴールできるが、一度通った同じ色の輪をくぐるとスタート地点の輪に戻る道。</a:t>
            </a:r>
            <a:endParaRPr lang="en-US" altLang="ja-JP" sz="2400" dirty="0"/>
          </a:p>
          <a:p>
            <a:r>
              <a:rPr kumimoji="1" lang="ja-JP" altLang="en-US" sz="2400" dirty="0"/>
              <a:t>（一応画面上に違う色の輪を通</a:t>
            </a:r>
            <a:r>
              <a:rPr kumimoji="1" lang="ja-JP" altLang="en-US" sz="2400" dirty="0" err="1"/>
              <a:t>れ</a:t>
            </a:r>
            <a:r>
              <a:rPr kumimoji="1" lang="ja-JP" altLang="en-US" sz="2400" dirty="0"/>
              <a:t>的な説明を入れておく）</a:t>
            </a:r>
            <a:endParaRPr kumimoji="1" lang="en-US" altLang="ja-JP" sz="2400" dirty="0"/>
          </a:p>
          <a:p>
            <a:endParaRPr lang="en-US" altLang="ja-JP" sz="2400" dirty="0"/>
          </a:p>
          <a:p>
            <a:r>
              <a:rPr lang="ja-JP" altLang="en-US" sz="2400" dirty="0"/>
              <a:t>・一度踏むと床が９０度回転する迷路状の道。</a:t>
            </a:r>
            <a:endParaRPr lang="en-US" altLang="ja-JP" sz="2400" dirty="0"/>
          </a:p>
          <a:p>
            <a:endParaRPr lang="en-US" altLang="ja-JP" sz="2400" dirty="0"/>
          </a:p>
        </p:txBody>
      </p:sp>
      <p:sp>
        <p:nvSpPr>
          <p:cNvPr id="4" name="テキスト ボックス 3">
            <a:extLst>
              <a:ext uri="{FF2B5EF4-FFF2-40B4-BE49-F238E27FC236}">
                <a16:creationId xmlns:a16="http://schemas.microsoft.com/office/drawing/2014/main" id="{48F6AB33-ED41-4BFA-A003-E6E0059D827A}"/>
              </a:ext>
            </a:extLst>
          </p:cNvPr>
          <p:cNvSpPr txBox="1"/>
          <p:nvPr/>
        </p:nvSpPr>
        <p:spPr>
          <a:xfrm>
            <a:off x="1454369" y="366548"/>
            <a:ext cx="7187014" cy="369332"/>
          </a:xfrm>
          <a:prstGeom prst="rect">
            <a:avLst/>
          </a:prstGeom>
          <a:noFill/>
        </p:spPr>
        <p:txBody>
          <a:bodyPr wrap="square" rtlCol="0">
            <a:spAutoFit/>
          </a:bodyPr>
          <a:lstStyle/>
          <a:p>
            <a:r>
              <a:rPr kumimoji="1" lang="ja-JP" altLang="en-US" dirty="0"/>
              <a:t>実装するギミック候補　上から１～２０まで候補を挙げています。</a:t>
            </a:r>
            <a:endParaRPr kumimoji="1" lang="en-US" altLang="ja-JP" dirty="0"/>
          </a:p>
        </p:txBody>
      </p:sp>
      <p:pic>
        <p:nvPicPr>
          <p:cNvPr id="5" name="図 4">
            <a:extLst>
              <a:ext uri="{FF2B5EF4-FFF2-40B4-BE49-F238E27FC236}">
                <a16:creationId xmlns:a16="http://schemas.microsoft.com/office/drawing/2014/main" id="{8C7D6544-B169-4F8E-84B1-E0F69A0D87AC}"/>
              </a:ext>
            </a:extLst>
          </p:cNvPr>
          <p:cNvPicPr>
            <a:picLocks noChangeAspect="1"/>
          </p:cNvPicPr>
          <p:nvPr/>
        </p:nvPicPr>
        <p:blipFill>
          <a:blip r:embed="rId2"/>
          <a:stretch>
            <a:fillRect/>
          </a:stretch>
        </p:blipFill>
        <p:spPr>
          <a:xfrm>
            <a:off x="7019595" y="4698852"/>
            <a:ext cx="3579231" cy="2065791"/>
          </a:xfrm>
          <a:prstGeom prst="rect">
            <a:avLst/>
          </a:prstGeom>
        </p:spPr>
      </p:pic>
    </p:spTree>
    <p:extLst>
      <p:ext uri="{BB962C8B-B14F-4D97-AF65-F5344CB8AC3E}">
        <p14:creationId xmlns:p14="http://schemas.microsoft.com/office/powerpoint/2010/main" val="503596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31C4A9E-AB00-4673-9750-A4D6BEFA756D}"/>
              </a:ext>
            </a:extLst>
          </p:cNvPr>
          <p:cNvSpPr txBox="1"/>
          <p:nvPr/>
        </p:nvSpPr>
        <p:spPr>
          <a:xfrm>
            <a:off x="532086" y="303486"/>
            <a:ext cx="11406352" cy="6186309"/>
          </a:xfrm>
          <a:prstGeom prst="rect">
            <a:avLst/>
          </a:prstGeom>
          <a:noFill/>
        </p:spPr>
        <p:txBody>
          <a:bodyPr wrap="square" rtlCol="0">
            <a:spAutoFit/>
          </a:bodyPr>
          <a:lstStyle/>
          <a:p>
            <a:r>
              <a:rPr lang="ja-JP" altLang="en-US" dirty="0"/>
              <a:t>・鎌や丸太が振り子になって邪魔する道。</a:t>
            </a:r>
            <a:endParaRPr lang="en-US" altLang="ja-JP" dirty="0"/>
          </a:p>
          <a:p>
            <a:endParaRPr lang="en-US" altLang="ja-JP" dirty="0"/>
          </a:p>
          <a:p>
            <a:r>
              <a:rPr lang="ja-JP" altLang="en-US" dirty="0"/>
              <a:t>・常に回転している</a:t>
            </a:r>
            <a:r>
              <a:rPr lang="ja-JP" altLang="en-US" dirty="0" err="1"/>
              <a:t>とげとげ</a:t>
            </a:r>
            <a:r>
              <a:rPr lang="ja-JP" altLang="en-US" dirty="0"/>
              <a:t>丸太の上を渡る道。</a:t>
            </a:r>
            <a:endParaRPr lang="en-US" altLang="ja-JP" dirty="0"/>
          </a:p>
          <a:p>
            <a:endParaRPr lang="en-US" altLang="ja-JP" dirty="0"/>
          </a:p>
          <a:p>
            <a:r>
              <a:rPr lang="ja-JP" altLang="en-US" dirty="0"/>
              <a:t>・</a:t>
            </a:r>
            <a:r>
              <a:rPr lang="ja-JP" altLang="en-US" dirty="0" err="1"/>
              <a:t>だる</a:t>
            </a:r>
            <a:r>
              <a:rPr lang="ja-JP" altLang="en-US" dirty="0"/>
              <a:t>まさんがころんだ。</a:t>
            </a:r>
            <a:endParaRPr lang="en-US" altLang="ja-JP" dirty="0"/>
          </a:p>
          <a:p>
            <a:endParaRPr kumimoji="1" lang="en-US" altLang="ja-JP" dirty="0"/>
          </a:p>
          <a:p>
            <a:r>
              <a:rPr kumimoji="1" lang="ja-JP" altLang="en-US" dirty="0"/>
              <a:t>・飛んでくる障害物をよけながら全てのタイルを踏めばゴールできるが、一度踏んだタイルを踏むと落ちる部屋。</a:t>
            </a:r>
            <a:endParaRPr kumimoji="1" lang="en-US" altLang="ja-JP" dirty="0"/>
          </a:p>
          <a:p>
            <a:endParaRPr lang="en-US" altLang="ja-JP" dirty="0"/>
          </a:p>
          <a:p>
            <a:r>
              <a:rPr kumimoji="1" lang="ja-JP" altLang="en-US" dirty="0"/>
              <a:t>・移動するコインの上に乗ってゆっくりゴールまで進むが、左右上下から障害物が飛んできた</a:t>
            </a:r>
            <a:r>
              <a:rPr lang="ja-JP" altLang="en-US" dirty="0"/>
              <a:t>りするやつ。</a:t>
            </a:r>
            <a:endParaRPr lang="en-US" altLang="ja-JP" dirty="0"/>
          </a:p>
          <a:p>
            <a:endParaRPr kumimoji="1" lang="en-US" altLang="ja-JP" dirty="0"/>
          </a:p>
          <a:p>
            <a:r>
              <a:rPr lang="ja-JP" altLang="en-US" dirty="0"/>
              <a:t>・部屋中跳ね返りまくるアイテムを全て集めればゴールできる部屋。</a:t>
            </a:r>
            <a:endParaRPr lang="en-US" altLang="ja-JP" dirty="0"/>
          </a:p>
          <a:p>
            <a:endParaRPr kumimoji="1" lang="en-US" altLang="ja-JP" dirty="0"/>
          </a:p>
          <a:p>
            <a:r>
              <a:rPr lang="ja-JP" altLang="en-US" dirty="0"/>
              <a:t>・ゴールまでの道が無いが、前方（もしくは上）から飛んでくるアイテムを集めてポイントを稼げば道が出現する部屋</a:t>
            </a:r>
            <a:endParaRPr lang="en-US" altLang="ja-JP" dirty="0"/>
          </a:p>
          <a:p>
            <a:r>
              <a:rPr kumimoji="1" lang="ja-JP" altLang="en-US" dirty="0"/>
              <a:t>（変なアイテムを取る</a:t>
            </a:r>
            <a:r>
              <a:rPr lang="ja-JP" altLang="en-US" dirty="0"/>
              <a:t>とその分ポイントが減る。）</a:t>
            </a:r>
            <a:endParaRPr lang="en-US" altLang="ja-JP" dirty="0"/>
          </a:p>
          <a:p>
            <a:endParaRPr kumimoji="1" lang="en-US" altLang="ja-JP" dirty="0"/>
          </a:p>
          <a:p>
            <a:r>
              <a:rPr kumimoji="1" lang="ja-JP" altLang="en-US" dirty="0"/>
              <a:t>・長方形が横穴から出てくるのでそれがひっこむ前に長方形を足場にして進んでいく道。</a:t>
            </a:r>
            <a:endParaRPr kumimoji="1" lang="en-US" altLang="ja-JP" dirty="0"/>
          </a:p>
          <a:p>
            <a:endParaRPr lang="en-US" altLang="ja-JP" dirty="0"/>
          </a:p>
          <a:p>
            <a:r>
              <a:rPr lang="ja-JP" altLang="en-US" dirty="0"/>
              <a:t>・どんどん後ろから足場が無くなっていく前に進んでいくタイプの迷路。</a:t>
            </a:r>
            <a:endParaRPr lang="en-US" altLang="ja-JP" dirty="0"/>
          </a:p>
          <a:p>
            <a:endParaRPr kumimoji="1" lang="en-US" altLang="ja-JP" dirty="0"/>
          </a:p>
          <a:p>
            <a:r>
              <a:rPr lang="ja-JP" altLang="en-US" dirty="0"/>
              <a:t>・床が時計になっていて、ずっと回っている針を足場にしてゴールを目指す。</a:t>
            </a:r>
            <a:endParaRPr kumimoji="1" lang="ja-JP" altLang="en-US" dirty="0"/>
          </a:p>
        </p:txBody>
      </p:sp>
    </p:spTree>
    <p:extLst>
      <p:ext uri="{BB962C8B-B14F-4D97-AF65-F5344CB8AC3E}">
        <p14:creationId xmlns:p14="http://schemas.microsoft.com/office/powerpoint/2010/main" val="22717827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7A88D9E8-9502-44F9-B748-F5FCBD50C1CC}"/>
              </a:ext>
            </a:extLst>
          </p:cNvPr>
          <p:cNvSpPr txBox="1"/>
          <p:nvPr/>
        </p:nvSpPr>
        <p:spPr>
          <a:xfrm>
            <a:off x="689741" y="500555"/>
            <a:ext cx="11402410" cy="3139321"/>
          </a:xfrm>
          <a:prstGeom prst="rect">
            <a:avLst/>
          </a:prstGeom>
          <a:noFill/>
        </p:spPr>
        <p:txBody>
          <a:bodyPr wrap="square" rtlCol="0">
            <a:spAutoFit/>
          </a:bodyPr>
          <a:lstStyle/>
          <a:p>
            <a:r>
              <a:rPr kumimoji="1" lang="ja-JP" altLang="en-US" dirty="0"/>
              <a:t>・コンベアみたいなのに乗って前方からくる障害物を超えて最終的にゴールが流れてくる部屋。</a:t>
            </a:r>
            <a:endParaRPr kumimoji="1" lang="en-US" altLang="ja-JP" dirty="0"/>
          </a:p>
          <a:p>
            <a:r>
              <a:rPr lang="ja-JP" altLang="en-US" dirty="0"/>
              <a:t>障害物につまずいて後ろの壁と挟まれればスタートから。</a:t>
            </a:r>
            <a:endParaRPr lang="en-US" altLang="ja-JP" dirty="0"/>
          </a:p>
          <a:p>
            <a:endParaRPr kumimoji="1" lang="en-US" altLang="ja-JP" dirty="0"/>
          </a:p>
          <a:p>
            <a:r>
              <a:rPr kumimoji="1" lang="ja-JP" altLang="en-US" dirty="0"/>
              <a:t>・部屋に散らかってる大きさの違う四角形を運んで一つの階段にしてゴールする部屋。</a:t>
            </a:r>
            <a:endParaRPr kumimoji="1" lang="en-US" altLang="ja-JP" dirty="0"/>
          </a:p>
          <a:p>
            <a:endParaRPr lang="en-US" altLang="ja-JP" dirty="0"/>
          </a:p>
          <a:p>
            <a:r>
              <a:rPr kumimoji="1" lang="ja-JP" altLang="en-US" dirty="0"/>
              <a:t>・縦に回転している歯車から歯車へ乗り越えてくアスレチックステージ。</a:t>
            </a:r>
            <a:endParaRPr kumimoji="1" lang="en-US" altLang="ja-JP" dirty="0"/>
          </a:p>
          <a:p>
            <a:endParaRPr lang="en-US" altLang="ja-JP" dirty="0"/>
          </a:p>
          <a:p>
            <a:r>
              <a:rPr kumimoji="1" lang="ja-JP" altLang="en-US" dirty="0"/>
              <a:t>・上下左右に動いている移動床を進んでいくステージ。</a:t>
            </a:r>
            <a:endParaRPr kumimoji="1" lang="en-US" altLang="ja-JP" dirty="0"/>
          </a:p>
          <a:p>
            <a:endParaRPr lang="en-US" altLang="ja-JP" dirty="0"/>
          </a:p>
          <a:p>
            <a:r>
              <a:rPr kumimoji="1" lang="ja-JP" altLang="en-US" dirty="0"/>
              <a:t>・一定間隔（音か画面上で知らせる）で左右から勢いよく壁が飛んでくるのを穴が開いた床に隠れながら進んでいくステージ</a:t>
            </a:r>
          </a:p>
        </p:txBody>
      </p:sp>
    </p:spTree>
    <p:extLst>
      <p:ext uri="{BB962C8B-B14F-4D97-AF65-F5344CB8AC3E}">
        <p14:creationId xmlns:p14="http://schemas.microsoft.com/office/powerpoint/2010/main" val="171092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F115B4D5-3E56-4D26-A29D-C0A9D3651C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4" name="テキスト ボックス 3">
            <a:extLst>
              <a:ext uri="{FF2B5EF4-FFF2-40B4-BE49-F238E27FC236}">
                <a16:creationId xmlns:a16="http://schemas.microsoft.com/office/drawing/2014/main" id="{04C354FD-8B58-4E7D-A8D6-E190A0062A15}"/>
              </a:ext>
            </a:extLst>
          </p:cNvPr>
          <p:cNvSpPr txBox="1"/>
          <p:nvPr/>
        </p:nvSpPr>
        <p:spPr>
          <a:xfrm>
            <a:off x="445376" y="622738"/>
            <a:ext cx="3614245" cy="1200329"/>
          </a:xfrm>
          <a:prstGeom prst="rect">
            <a:avLst/>
          </a:prstGeom>
          <a:noFill/>
        </p:spPr>
        <p:txBody>
          <a:bodyPr wrap="square" rtlCol="0">
            <a:spAutoFit/>
          </a:bodyPr>
          <a:lstStyle/>
          <a:p>
            <a:r>
              <a:rPr kumimoji="1" lang="ja-JP" altLang="en-US" dirty="0"/>
              <a:t>坂道から転がってくる障害物を避けて進む。</a:t>
            </a:r>
            <a:endParaRPr kumimoji="1" lang="en-US" altLang="ja-JP" dirty="0"/>
          </a:p>
          <a:p>
            <a:r>
              <a:rPr kumimoji="1" lang="ja-JP" altLang="en-US" dirty="0"/>
              <a:t>衝撃度を大にしておいて、ぶつかったらうなだれる感じにする。</a:t>
            </a:r>
          </a:p>
        </p:txBody>
      </p:sp>
      <p:sp>
        <p:nvSpPr>
          <p:cNvPr id="5" name="テキスト ボックス 4">
            <a:extLst>
              <a:ext uri="{FF2B5EF4-FFF2-40B4-BE49-F238E27FC236}">
                <a16:creationId xmlns:a16="http://schemas.microsoft.com/office/drawing/2014/main" id="{B4F4D207-0952-486D-A2A7-D3C10384DF13}"/>
              </a:ext>
            </a:extLst>
          </p:cNvPr>
          <p:cNvSpPr txBox="1"/>
          <p:nvPr/>
        </p:nvSpPr>
        <p:spPr>
          <a:xfrm>
            <a:off x="8836572" y="1016876"/>
            <a:ext cx="2467304" cy="369332"/>
          </a:xfrm>
          <a:prstGeom prst="rect">
            <a:avLst/>
          </a:prstGeom>
          <a:noFill/>
        </p:spPr>
        <p:txBody>
          <a:bodyPr wrap="square" rtlCol="0">
            <a:spAutoFit/>
          </a:bodyPr>
          <a:lstStyle/>
          <a:p>
            <a:r>
              <a:rPr kumimoji="1" lang="en-US" altLang="ja-JP" dirty="0"/>
              <a:t>NO.1</a:t>
            </a:r>
            <a:endParaRPr kumimoji="1" lang="ja-JP" altLang="en-US" dirty="0"/>
          </a:p>
        </p:txBody>
      </p:sp>
    </p:spTree>
    <p:extLst>
      <p:ext uri="{BB962C8B-B14F-4D97-AF65-F5344CB8AC3E}">
        <p14:creationId xmlns:p14="http://schemas.microsoft.com/office/powerpoint/2010/main" val="39558556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F44B75B-938E-4C58-9404-C72F5D7662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26" y="126124"/>
            <a:ext cx="11473474" cy="7170920"/>
          </a:xfrm>
          <a:prstGeom prst="rect">
            <a:avLst/>
          </a:prstGeom>
        </p:spPr>
      </p:pic>
      <p:sp>
        <p:nvSpPr>
          <p:cNvPr id="4" name="テキスト ボックス 3">
            <a:extLst>
              <a:ext uri="{FF2B5EF4-FFF2-40B4-BE49-F238E27FC236}">
                <a16:creationId xmlns:a16="http://schemas.microsoft.com/office/drawing/2014/main" id="{17E66A5F-8479-4CA6-8E3F-743538893BA0}"/>
              </a:ext>
            </a:extLst>
          </p:cNvPr>
          <p:cNvSpPr txBox="1"/>
          <p:nvPr/>
        </p:nvSpPr>
        <p:spPr>
          <a:xfrm>
            <a:off x="709448" y="2510659"/>
            <a:ext cx="2928445" cy="646331"/>
          </a:xfrm>
          <a:prstGeom prst="rect">
            <a:avLst/>
          </a:prstGeom>
          <a:noFill/>
        </p:spPr>
        <p:txBody>
          <a:bodyPr wrap="square" rtlCol="0">
            <a:spAutoFit/>
          </a:bodyPr>
          <a:lstStyle/>
          <a:p>
            <a:r>
              <a:rPr kumimoji="1" lang="ja-JP" altLang="en-US" dirty="0"/>
              <a:t>表示される矢印やキーは上方向に表示する。</a:t>
            </a:r>
          </a:p>
        </p:txBody>
      </p:sp>
      <p:sp>
        <p:nvSpPr>
          <p:cNvPr id="5" name="テキスト ボックス 4">
            <a:extLst>
              <a:ext uri="{FF2B5EF4-FFF2-40B4-BE49-F238E27FC236}">
                <a16:creationId xmlns:a16="http://schemas.microsoft.com/office/drawing/2014/main" id="{A388BBE9-8D6C-402B-86BA-033BE5805ACF}"/>
              </a:ext>
            </a:extLst>
          </p:cNvPr>
          <p:cNvSpPr txBox="1"/>
          <p:nvPr/>
        </p:nvSpPr>
        <p:spPr>
          <a:xfrm>
            <a:off x="7658100" y="673976"/>
            <a:ext cx="3665483" cy="369332"/>
          </a:xfrm>
          <a:prstGeom prst="rect">
            <a:avLst/>
          </a:prstGeom>
          <a:noFill/>
        </p:spPr>
        <p:txBody>
          <a:bodyPr wrap="square" rtlCol="0">
            <a:spAutoFit/>
          </a:bodyPr>
          <a:lstStyle/>
          <a:p>
            <a:r>
              <a:rPr kumimoji="1" lang="en-US" altLang="ja-JP" dirty="0"/>
              <a:t>NO.2</a:t>
            </a:r>
            <a:endParaRPr kumimoji="1" lang="ja-JP" altLang="en-US" dirty="0"/>
          </a:p>
        </p:txBody>
      </p:sp>
      <p:sp>
        <p:nvSpPr>
          <p:cNvPr id="6" name="テキスト ボックス 5">
            <a:extLst>
              <a:ext uri="{FF2B5EF4-FFF2-40B4-BE49-F238E27FC236}">
                <a16:creationId xmlns:a16="http://schemas.microsoft.com/office/drawing/2014/main" id="{49B14E33-1221-42DD-93FC-ED3EBEF08281}"/>
              </a:ext>
            </a:extLst>
          </p:cNvPr>
          <p:cNvSpPr txBox="1"/>
          <p:nvPr/>
        </p:nvSpPr>
        <p:spPr>
          <a:xfrm>
            <a:off x="772510" y="3231931"/>
            <a:ext cx="2975742" cy="1200329"/>
          </a:xfrm>
          <a:prstGeom prst="rect">
            <a:avLst/>
          </a:prstGeom>
          <a:noFill/>
        </p:spPr>
        <p:txBody>
          <a:bodyPr wrap="square" rtlCol="0">
            <a:spAutoFit/>
          </a:bodyPr>
          <a:lstStyle/>
          <a:p>
            <a:r>
              <a:rPr kumimoji="1" lang="ja-JP" altLang="en-US" dirty="0"/>
              <a:t>表示矢印は秒で変える。</a:t>
            </a:r>
            <a:endParaRPr kumimoji="1" lang="en-US" altLang="ja-JP" dirty="0"/>
          </a:p>
          <a:p>
            <a:r>
              <a:rPr lang="ja-JP" altLang="en-US" dirty="0"/>
              <a:t>一定間隔ではなく、変わるまでの秒数もランダムにする。</a:t>
            </a:r>
            <a:endParaRPr kumimoji="1" lang="ja-JP" altLang="en-US" dirty="0"/>
          </a:p>
        </p:txBody>
      </p:sp>
    </p:spTree>
    <p:extLst>
      <p:ext uri="{BB962C8B-B14F-4D97-AF65-F5344CB8AC3E}">
        <p14:creationId xmlns:p14="http://schemas.microsoft.com/office/powerpoint/2010/main" val="7770289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F80B81E-8B50-4C3D-9137-6B2DE841FA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4" name="テキスト ボックス 3">
            <a:extLst>
              <a:ext uri="{FF2B5EF4-FFF2-40B4-BE49-F238E27FC236}">
                <a16:creationId xmlns:a16="http://schemas.microsoft.com/office/drawing/2014/main" id="{B0FFDDB5-4C94-4653-9C23-391FB79D789D}"/>
              </a:ext>
            </a:extLst>
          </p:cNvPr>
          <p:cNvSpPr txBox="1"/>
          <p:nvPr/>
        </p:nvSpPr>
        <p:spPr>
          <a:xfrm>
            <a:off x="354724" y="425669"/>
            <a:ext cx="1809093" cy="1200329"/>
          </a:xfrm>
          <a:prstGeom prst="rect">
            <a:avLst/>
          </a:prstGeom>
          <a:noFill/>
        </p:spPr>
        <p:txBody>
          <a:bodyPr wrap="square" rtlCol="0">
            <a:spAutoFit/>
          </a:bodyPr>
          <a:lstStyle/>
          <a:p>
            <a:r>
              <a:rPr kumimoji="1" lang="ja-JP" altLang="en-US" dirty="0"/>
              <a:t>障害物にぶつかるまで方向転換できずにまっすぐ進む。</a:t>
            </a:r>
          </a:p>
        </p:txBody>
      </p:sp>
      <p:sp>
        <p:nvSpPr>
          <p:cNvPr id="5" name="テキスト ボックス 4">
            <a:extLst>
              <a:ext uri="{FF2B5EF4-FFF2-40B4-BE49-F238E27FC236}">
                <a16:creationId xmlns:a16="http://schemas.microsoft.com/office/drawing/2014/main" id="{B42CA29D-4EF3-4C9D-AE8F-DF03DFE86ADF}"/>
              </a:ext>
            </a:extLst>
          </p:cNvPr>
          <p:cNvSpPr txBox="1"/>
          <p:nvPr/>
        </p:nvSpPr>
        <p:spPr>
          <a:xfrm>
            <a:off x="252248" y="1785445"/>
            <a:ext cx="2061342" cy="2585323"/>
          </a:xfrm>
          <a:prstGeom prst="rect">
            <a:avLst/>
          </a:prstGeom>
          <a:noFill/>
        </p:spPr>
        <p:txBody>
          <a:bodyPr wrap="square" rtlCol="0">
            <a:spAutoFit/>
          </a:bodyPr>
          <a:lstStyle/>
          <a:p>
            <a:r>
              <a:rPr kumimoji="1" lang="ja-JP" altLang="en-US" dirty="0"/>
              <a:t>障害物はゴール１直線にならない程度にランダム配置にするか、ある程度配置を決めて動く障害物にするかは配置しながらプレイ感がいい方を採用する。</a:t>
            </a:r>
          </a:p>
        </p:txBody>
      </p:sp>
      <p:sp>
        <p:nvSpPr>
          <p:cNvPr id="6" name="テキスト ボックス 5">
            <a:extLst>
              <a:ext uri="{FF2B5EF4-FFF2-40B4-BE49-F238E27FC236}">
                <a16:creationId xmlns:a16="http://schemas.microsoft.com/office/drawing/2014/main" id="{229B8762-176F-4766-A014-7A49396299B0}"/>
              </a:ext>
            </a:extLst>
          </p:cNvPr>
          <p:cNvSpPr txBox="1"/>
          <p:nvPr/>
        </p:nvSpPr>
        <p:spPr>
          <a:xfrm>
            <a:off x="7752693" y="228600"/>
            <a:ext cx="1643555" cy="369332"/>
          </a:xfrm>
          <a:prstGeom prst="rect">
            <a:avLst/>
          </a:prstGeom>
          <a:noFill/>
        </p:spPr>
        <p:txBody>
          <a:bodyPr wrap="square" rtlCol="0">
            <a:spAutoFit/>
          </a:bodyPr>
          <a:lstStyle/>
          <a:p>
            <a:r>
              <a:rPr kumimoji="1" lang="en-US" altLang="ja-JP" dirty="0"/>
              <a:t>NO.3</a:t>
            </a:r>
            <a:endParaRPr kumimoji="1" lang="ja-JP" altLang="en-US" dirty="0"/>
          </a:p>
        </p:txBody>
      </p:sp>
    </p:spTree>
    <p:extLst>
      <p:ext uri="{BB962C8B-B14F-4D97-AF65-F5344CB8AC3E}">
        <p14:creationId xmlns:p14="http://schemas.microsoft.com/office/powerpoint/2010/main" val="38397455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9DB0DE53-60B5-4112-B3BF-5069DA3CF2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4" name="テキスト ボックス 3">
            <a:extLst>
              <a:ext uri="{FF2B5EF4-FFF2-40B4-BE49-F238E27FC236}">
                <a16:creationId xmlns:a16="http://schemas.microsoft.com/office/drawing/2014/main" id="{DDEA2164-401F-4894-B847-5BFF5245F928}"/>
              </a:ext>
            </a:extLst>
          </p:cNvPr>
          <p:cNvSpPr txBox="1"/>
          <p:nvPr/>
        </p:nvSpPr>
        <p:spPr>
          <a:xfrm>
            <a:off x="1040524" y="469024"/>
            <a:ext cx="2530366" cy="4524315"/>
          </a:xfrm>
          <a:prstGeom prst="rect">
            <a:avLst/>
          </a:prstGeom>
          <a:noFill/>
        </p:spPr>
        <p:txBody>
          <a:bodyPr wrap="square" rtlCol="0">
            <a:spAutoFit/>
          </a:bodyPr>
          <a:lstStyle/>
          <a:p>
            <a:r>
              <a:rPr kumimoji="1" lang="ja-JP" altLang="en-US" dirty="0"/>
              <a:t>様々な色のゲート</a:t>
            </a:r>
            <a:r>
              <a:rPr kumimoji="1" lang="en-US" altLang="ja-JP" dirty="0"/>
              <a:t>OR</a:t>
            </a:r>
            <a:r>
              <a:rPr kumimoji="1" lang="ja-JP" altLang="en-US" dirty="0"/>
              <a:t>輪をくぐり、ゴールを目指す。一本道</a:t>
            </a:r>
            <a:endParaRPr kumimoji="1" lang="en-US" altLang="ja-JP" dirty="0"/>
          </a:p>
          <a:p>
            <a:r>
              <a:rPr lang="ja-JP" altLang="en-US" dirty="0"/>
              <a:t>一度でも過去にくぐった色と同じ色をくぐるとスタート地点に戻される。</a:t>
            </a:r>
            <a:endParaRPr lang="en-US" altLang="ja-JP" dirty="0"/>
          </a:p>
          <a:p>
            <a:r>
              <a:rPr lang="ja-JP" altLang="en-US" dirty="0"/>
              <a:t>輪はくぐるたびに次の輪を生成してくぐった時にくぐった色の履歴を参照に次の輪を生成していく。</a:t>
            </a:r>
            <a:endParaRPr lang="en-US" altLang="ja-JP" dirty="0"/>
          </a:p>
          <a:p>
            <a:r>
              <a:rPr lang="ja-JP" altLang="en-US" dirty="0"/>
              <a:t>人によっては簡単かもしれないので、輪の数を１５個も視野に作っていく。</a:t>
            </a:r>
            <a:endParaRPr lang="en-US" altLang="ja-JP" dirty="0"/>
          </a:p>
        </p:txBody>
      </p:sp>
      <p:sp>
        <p:nvSpPr>
          <p:cNvPr id="5" name="テキスト ボックス 4">
            <a:extLst>
              <a:ext uri="{FF2B5EF4-FFF2-40B4-BE49-F238E27FC236}">
                <a16:creationId xmlns:a16="http://schemas.microsoft.com/office/drawing/2014/main" id="{C67274EA-1E3A-4E29-94E3-37112C6B4063}"/>
              </a:ext>
            </a:extLst>
          </p:cNvPr>
          <p:cNvSpPr txBox="1"/>
          <p:nvPr/>
        </p:nvSpPr>
        <p:spPr>
          <a:xfrm>
            <a:off x="7208783" y="583324"/>
            <a:ext cx="2124403" cy="369332"/>
          </a:xfrm>
          <a:prstGeom prst="rect">
            <a:avLst/>
          </a:prstGeom>
          <a:noFill/>
        </p:spPr>
        <p:txBody>
          <a:bodyPr wrap="square" rtlCol="0">
            <a:spAutoFit/>
          </a:bodyPr>
          <a:lstStyle/>
          <a:p>
            <a:r>
              <a:rPr kumimoji="1" lang="en-US" altLang="ja-JP" dirty="0"/>
              <a:t>NO.4</a:t>
            </a:r>
            <a:endParaRPr kumimoji="1" lang="ja-JP" altLang="en-US" dirty="0"/>
          </a:p>
        </p:txBody>
      </p:sp>
    </p:spTree>
    <p:extLst>
      <p:ext uri="{BB962C8B-B14F-4D97-AF65-F5344CB8AC3E}">
        <p14:creationId xmlns:p14="http://schemas.microsoft.com/office/powerpoint/2010/main" val="36281011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B4EBC72E-8B82-4DFE-A438-C73E88093D54}"/>
              </a:ext>
            </a:extLst>
          </p:cNvPr>
          <p:cNvSpPr txBox="1"/>
          <p:nvPr/>
        </p:nvSpPr>
        <p:spPr>
          <a:xfrm>
            <a:off x="2159876" y="658210"/>
            <a:ext cx="7914290" cy="369332"/>
          </a:xfrm>
          <a:prstGeom prst="rect">
            <a:avLst/>
          </a:prstGeom>
          <a:noFill/>
        </p:spPr>
        <p:txBody>
          <a:bodyPr wrap="square" rtlCol="0">
            <a:spAutoFit/>
          </a:bodyPr>
          <a:lstStyle/>
          <a:p>
            <a:r>
              <a:rPr kumimoji="1" lang="en-US" altLang="ja-JP" dirty="0"/>
              <a:t>NO.5</a:t>
            </a:r>
            <a:r>
              <a:rPr kumimoji="1" lang="ja-JP" altLang="en-US" dirty="0"/>
              <a:t>はポケモンと似たような感じ。</a:t>
            </a:r>
          </a:p>
        </p:txBody>
      </p:sp>
      <p:pic>
        <p:nvPicPr>
          <p:cNvPr id="3" name="図 2">
            <a:extLst>
              <a:ext uri="{FF2B5EF4-FFF2-40B4-BE49-F238E27FC236}">
                <a16:creationId xmlns:a16="http://schemas.microsoft.com/office/drawing/2014/main" id="{985E48E9-B0B6-49FF-BACB-FCBEB2F0A3CC}"/>
              </a:ext>
            </a:extLst>
          </p:cNvPr>
          <p:cNvPicPr>
            <a:picLocks noChangeAspect="1"/>
          </p:cNvPicPr>
          <p:nvPr/>
        </p:nvPicPr>
        <p:blipFill>
          <a:blip r:embed="rId2"/>
          <a:stretch>
            <a:fillRect/>
          </a:stretch>
        </p:blipFill>
        <p:spPr>
          <a:xfrm>
            <a:off x="3003329" y="1589103"/>
            <a:ext cx="3579231" cy="2065791"/>
          </a:xfrm>
          <a:prstGeom prst="rect">
            <a:avLst/>
          </a:prstGeom>
        </p:spPr>
      </p:pic>
      <p:sp>
        <p:nvSpPr>
          <p:cNvPr id="4" name="テキスト ボックス 3">
            <a:extLst>
              <a:ext uri="{FF2B5EF4-FFF2-40B4-BE49-F238E27FC236}">
                <a16:creationId xmlns:a16="http://schemas.microsoft.com/office/drawing/2014/main" id="{8BF617C4-EC51-42F7-9459-24C33112BFE5}"/>
              </a:ext>
            </a:extLst>
          </p:cNvPr>
          <p:cNvSpPr txBox="1"/>
          <p:nvPr/>
        </p:nvSpPr>
        <p:spPr>
          <a:xfrm>
            <a:off x="2892972" y="3933497"/>
            <a:ext cx="5801711" cy="2031325"/>
          </a:xfrm>
          <a:prstGeom prst="rect">
            <a:avLst/>
          </a:prstGeom>
          <a:noFill/>
        </p:spPr>
        <p:txBody>
          <a:bodyPr wrap="square" rtlCol="0">
            <a:spAutoFit/>
          </a:bodyPr>
          <a:lstStyle/>
          <a:p>
            <a:r>
              <a:rPr kumimoji="1" lang="ja-JP" altLang="en-US" dirty="0"/>
              <a:t>カメラを上に配置して全体を見れるようにする。</a:t>
            </a:r>
            <a:endParaRPr kumimoji="1" lang="en-US" altLang="ja-JP" dirty="0"/>
          </a:p>
          <a:p>
            <a:r>
              <a:rPr lang="ja-JP" altLang="en-US" dirty="0"/>
              <a:t>青のボタンを押すと他の青ボタンが配置されてる道も回転するのでうまく考えながら行動する。謎解き系？</a:t>
            </a:r>
            <a:endParaRPr lang="en-US" altLang="ja-JP" dirty="0"/>
          </a:p>
          <a:p>
            <a:r>
              <a:rPr lang="ja-JP" altLang="en-US" dirty="0"/>
              <a:t>２～４パターンくらいステージ構成を考えておいて、初期配置は道の向きだけパターンが決まっているランダムにしておく。</a:t>
            </a:r>
            <a:endParaRPr lang="en-US" altLang="ja-JP" dirty="0"/>
          </a:p>
          <a:p>
            <a:r>
              <a:rPr lang="ja-JP" altLang="en-US" dirty="0"/>
              <a:t>（ランダム要素で破綻しないようにする）</a:t>
            </a:r>
            <a:endParaRPr lang="en-US" altLang="ja-JP" dirty="0"/>
          </a:p>
        </p:txBody>
      </p:sp>
    </p:spTree>
    <p:extLst>
      <p:ext uri="{BB962C8B-B14F-4D97-AF65-F5344CB8AC3E}">
        <p14:creationId xmlns:p14="http://schemas.microsoft.com/office/powerpoint/2010/main" val="1137262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5E978DA5-E66D-4C80-805E-1535F3750E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5" name="テキスト ボックス 4">
            <a:extLst>
              <a:ext uri="{FF2B5EF4-FFF2-40B4-BE49-F238E27FC236}">
                <a16:creationId xmlns:a16="http://schemas.microsoft.com/office/drawing/2014/main" id="{9F12E7E1-C4B6-4F77-A3EB-C422C1ABA7FD}"/>
              </a:ext>
            </a:extLst>
          </p:cNvPr>
          <p:cNvSpPr txBox="1"/>
          <p:nvPr/>
        </p:nvSpPr>
        <p:spPr>
          <a:xfrm>
            <a:off x="1344010" y="654269"/>
            <a:ext cx="3298935" cy="923330"/>
          </a:xfrm>
          <a:prstGeom prst="rect">
            <a:avLst/>
          </a:prstGeom>
          <a:noFill/>
        </p:spPr>
        <p:txBody>
          <a:bodyPr wrap="square" rtlCol="0">
            <a:spAutoFit/>
          </a:bodyPr>
          <a:lstStyle/>
          <a:p>
            <a:r>
              <a:rPr kumimoji="1" lang="ja-JP" altLang="en-US" dirty="0"/>
              <a:t>鎌やハンマーが左右に揺れてるのを回避しながら進んでいく。</a:t>
            </a:r>
          </a:p>
        </p:txBody>
      </p:sp>
      <p:sp>
        <p:nvSpPr>
          <p:cNvPr id="6" name="テキスト ボックス 5">
            <a:extLst>
              <a:ext uri="{FF2B5EF4-FFF2-40B4-BE49-F238E27FC236}">
                <a16:creationId xmlns:a16="http://schemas.microsoft.com/office/drawing/2014/main" id="{3D25995E-779C-44CB-8D35-8B4433561498}"/>
              </a:ext>
            </a:extLst>
          </p:cNvPr>
          <p:cNvSpPr txBox="1"/>
          <p:nvPr/>
        </p:nvSpPr>
        <p:spPr>
          <a:xfrm>
            <a:off x="8186245" y="941990"/>
            <a:ext cx="1891862" cy="369332"/>
          </a:xfrm>
          <a:prstGeom prst="rect">
            <a:avLst/>
          </a:prstGeom>
          <a:noFill/>
        </p:spPr>
        <p:txBody>
          <a:bodyPr wrap="square" rtlCol="0">
            <a:spAutoFit/>
          </a:bodyPr>
          <a:lstStyle/>
          <a:p>
            <a:r>
              <a:rPr kumimoji="1" lang="en-US" altLang="ja-JP" dirty="0"/>
              <a:t>NO.6</a:t>
            </a:r>
            <a:endParaRPr kumimoji="1" lang="ja-JP" altLang="en-US" dirty="0"/>
          </a:p>
        </p:txBody>
      </p:sp>
    </p:spTree>
    <p:extLst>
      <p:ext uri="{BB962C8B-B14F-4D97-AF65-F5344CB8AC3E}">
        <p14:creationId xmlns:p14="http://schemas.microsoft.com/office/powerpoint/2010/main" val="3020760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C5D808-123D-4F74-8B10-B29A3FB0B8E5}"/>
              </a:ext>
            </a:extLst>
          </p:cNvPr>
          <p:cNvSpPr>
            <a:spLocks noGrp="1"/>
          </p:cNvSpPr>
          <p:nvPr>
            <p:ph type="title"/>
          </p:nvPr>
        </p:nvSpPr>
        <p:spPr>
          <a:xfrm>
            <a:off x="838200" y="365125"/>
            <a:ext cx="10515600" cy="5483882"/>
          </a:xfrm>
        </p:spPr>
        <p:txBody>
          <a:bodyPr>
            <a:normAutofit/>
          </a:bodyPr>
          <a:lstStyle/>
          <a:p>
            <a:r>
              <a:rPr kumimoji="1" lang="ja-JP" altLang="en-US" sz="3200" dirty="0"/>
              <a:t>世界観</a:t>
            </a:r>
            <a:br>
              <a:rPr kumimoji="1" lang="en-US" altLang="ja-JP" sz="3200" dirty="0"/>
            </a:br>
            <a:r>
              <a:rPr lang="ja-JP" altLang="en-US" sz="3200" dirty="0"/>
              <a:t>主人公は会社での成績が芳しくなく、降格ギリギリの生活を送っており、いつものように明日へ向けて資料作りのため急いで会社から自宅へ帰っていると急に視界が光に包まれ意識を失う。</a:t>
            </a:r>
            <a:br>
              <a:rPr lang="en-US" altLang="ja-JP" sz="3200" dirty="0"/>
            </a:br>
            <a:r>
              <a:rPr lang="ja-JP" altLang="en-US" sz="3200" dirty="0"/>
              <a:t>そして目が覚めるとそこは自分の数倍も大きいサッカーボールやリンゴが飛び交う不思議な空間で、上には</a:t>
            </a:r>
            <a:r>
              <a:rPr lang="en-US" altLang="ja-JP" sz="3200" dirty="0"/>
              <a:t>【</a:t>
            </a:r>
            <a:r>
              <a:rPr lang="ja-JP" altLang="en-US" sz="3200" dirty="0"/>
              <a:t>ドリームランド</a:t>
            </a:r>
            <a:r>
              <a:rPr lang="en-US" altLang="ja-JP" sz="3200" dirty="0"/>
              <a:t>】</a:t>
            </a:r>
            <a:r>
              <a:rPr lang="ja-JP" altLang="en-US" sz="3200" dirty="0"/>
              <a:t>の文字が浮いていた。</a:t>
            </a:r>
            <a:br>
              <a:rPr lang="en-US" altLang="ja-JP" sz="3200" dirty="0"/>
            </a:br>
            <a:r>
              <a:rPr lang="ja-JP" altLang="en-US" sz="3200" dirty="0"/>
              <a:t>いや、そんな場合じゃない！</a:t>
            </a:r>
            <a:br>
              <a:rPr lang="en-US" altLang="ja-JP" sz="3200" dirty="0"/>
            </a:br>
            <a:r>
              <a:rPr lang="ja-JP" altLang="en-US" sz="3200" dirty="0"/>
              <a:t>主人公は急いで資料を作らなければ降格してしまうととにかく出口を探し出す。</a:t>
            </a:r>
            <a:br>
              <a:rPr lang="en-US" altLang="ja-JP" sz="3200" dirty="0"/>
            </a:br>
            <a:endParaRPr kumimoji="1" lang="ja-JP" altLang="en-US" sz="3200" dirty="0"/>
          </a:p>
        </p:txBody>
      </p:sp>
    </p:spTree>
    <p:extLst>
      <p:ext uri="{BB962C8B-B14F-4D97-AF65-F5344CB8AC3E}">
        <p14:creationId xmlns:p14="http://schemas.microsoft.com/office/powerpoint/2010/main" val="7024020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67482092-B221-47A4-87EE-AFFDA6D7F1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4" name="テキスト ボックス 3">
            <a:extLst>
              <a:ext uri="{FF2B5EF4-FFF2-40B4-BE49-F238E27FC236}">
                <a16:creationId xmlns:a16="http://schemas.microsoft.com/office/drawing/2014/main" id="{A034E7CC-0F60-4647-BB42-26A20B5A9A9E}"/>
              </a:ext>
            </a:extLst>
          </p:cNvPr>
          <p:cNvSpPr txBox="1"/>
          <p:nvPr/>
        </p:nvSpPr>
        <p:spPr>
          <a:xfrm>
            <a:off x="985345" y="638503"/>
            <a:ext cx="3901965" cy="1754326"/>
          </a:xfrm>
          <a:prstGeom prst="rect">
            <a:avLst/>
          </a:prstGeom>
          <a:noFill/>
        </p:spPr>
        <p:txBody>
          <a:bodyPr wrap="square" rtlCol="0">
            <a:spAutoFit/>
          </a:bodyPr>
          <a:lstStyle/>
          <a:p>
            <a:r>
              <a:rPr kumimoji="1" lang="ja-JP" altLang="en-US" dirty="0"/>
              <a:t>回転する丸太の上を進んでいく。</a:t>
            </a:r>
            <a:endParaRPr kumimoji="1" lang="en-US" altLang="ja-JP" dirty="0"/>
          </a:p>
          <a:p>
            <a:r>
              <a:rPr lang="ja-JP" altLang="en-US" dirty="0"/>
              <a:t>付属の</a:t>
            </a:r>
            <a:r>
              <a:rPr lang="ja-JP" altLang="en-US" dirty="0" err="1"/>
              <a:t>とげとげ</a:t>
            </a:r>
            <a:r>
              <a:rPr lang="ja-JP" altLang="en-US" dirty="0"/>
              <a:t>が左からくるので避けながら進む。</a:t>
            </a:r>
            <a:endParaRPr lang="en-US" altLang="ja-JP" dirty="0"/>
          </a:p>
          <a:p>
            <a:r>
              <a:rPr kumimoji="1" lang="ja-JP" altLang="en-US" dirty="0"/>
              <a:t>回転がどういうプログラムでどういう挙動になるかはわからないが物は試しに作ってみる。</a:t>
            </a:r>
          </a:p>
        </p:txBody>
      </p:sp>
      <p:sp>
        <p:nvSpPr>
          <p:cNvPr id="5" name="テキスト ボックス 4">
            <a:extLst>
              <a:ext uri="{FF2B5EF4-FFF2-40B4-BE49-F238E27FC236}">
                <a16:creationId xmlns:a16="http://schemas.microsoft.com/office/drawing/2014/main" id="{6FC02398-B342-43DF-BA8D-B4D3DF80C613}"/>
              </a:ext>
            </a:extLst>
          </p:cNvPr>
          <p:cNvSpPr txBox="1"/>
          <p:nvPr/>
        </p:nvSpPr>
        <p:spPr>
          <a:xfrm>
            <a:off x="8552793" y="603031"/>
            <a:ext cx="2065283" cy="369332"/>
          </a:xfrm>
          <a:prstGeom prst="rect">
            <a:avLst/>
          </a:prstGeom>
          <a:noFill/>
        </p:spPr>
        <p:txBody>
          <a:bodyPr wrap="square" rtlCol="0">
            <a:spAutoFit/>
          </a:bodyPr>
          <a:lstStyle/>
          <a:p>
            <a:r>
              <a:rPr kumimoji="1" lang="en-US" altLang="ja-JP" dirty="0"/>
              <a:t>NO.7</a:t>
            </a:r>
            <a:endParaRPr kumimoji="1" lang="ja-JP" altLang="en-US" dirty="0"/>
          </a:p>
        </p:txBody>
      </p:sp>
    </p:spTree>
    <p:extLst>
      <p:ext uri="{BB962C8B-B14F-4D97-AF65-F5344CB8AC3E}">
        <p14:creationId xmlns:p14="http://schemas.microsoft.com/office/powerpoint/2010/main" val="31698527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Hello World 2023-01-31 09-38-13">
            <a:hlinkClick r:id="" action="ppaction://media"/>
            <a:extLst>
              <a:ext uri="{FF2B5EF4-FFF2-40B4-BE49-F238E27FC236}">
                <a16:creationId xmlns:a16="http://schemas.microsoft.com/office/drawing/2014/main" id="{3F5442C3-5DAD-4940-A5AD-ECCA598021D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72000" y="2286000"/>
            <a:ext cx="3048000" cy="2286000"/>
          </a:xfrm>
          <a:prstGeom prst="rect">
            <a:avLst/>
          </a:prstGeom>
        </p:spPr>
      </p:pic>
      <p:sp>
        <p:nvSpPr>
          <p:cNvPr id="5" name="テキスト ボックス 4">
            <a:extLst>
              <a:ext uri="{FF2B5EF4-FFF2-40B4-BE49-F238E27FC236}">
                <a16:creationId xmlns:a16="http://schemas.microsoft.com/office/drawing/2014/main" id="{13569883-6D71-459E-9C1C-3603BC1E4F58}"/>
              </a:ext>
            </a:extLst>
          </p:cNvPr>
          <p:cNvSpPr txBox="1"/>
          <p:nvPr/>
        </p:nvSpPr>
        <p:spPr>
          <a:xfrm>
            <a:off x="375449" y="817510"/>
            <a:ext cx="3978548" cy="3139321"/>
          </a:xfrm>
          <a:prstGeom prst="rect">
            <a:avLst/>
          </a:prstGeom>
          <a:noFill/>
        </p:spPr>
        <p:txBody>
          <a:bodyPr wrap="square" rtlCol="0">
            <a:spAutoFit/>
          </a:bodyPr>
          <a:lstStyle/>
          <a:p>
            <a:r>
              <a:rPr kumimoji="1" lang="ja-JP" altLang="en-US" dirty="0"/>
              <a:t>この動画（自作ゲーム）みたいに棒が予告してから迫るゲームに</a:t>
            </a:r>
            <a:r>
              <a:rPr kumimoji="1" lang="ja-JP" altLang="en-US" dirty="0" err="1"/>
              <a:t>だる</a:t>
            </a:r>
            <a:r>
              <a:rPr kumimoji="1" lang="ja-JP" altLang="en-US" dirty="0"/>
              <a:t>まさんがころんだ要素を加えたやつ。一本道でゴールを目指す。</a:t>
            </a:r>
            <a:endParaRPr kumimoji="1" lang="en-US" altLang="ja-JP" dirty="0"/>
          </a:p>
          <a:p>
            <a:r>
              <a:rPr kumimoji="1" lang="ja-JP" altLang="en-US" dirty="0"/>
              <a:t>上にゲージを出して移動できる時間とできない時間を表示させて、移動できない時間の時に動くとスタートから。</a:t>
            </a:r>
            <a:endParaRPr kumimoji="1" lang="en-US" altLang="ja-JP" dirty="0"/>
          </a:p>
          <a:p>
            <a:r>
              <a:rPr lang="ja-JP" altLang="en-US" dirty="0"/>
              <a:t>予告棒に当たってもスタートからなので、いかに予告されてない場所で止まるかが重要</a:t>
            </a:r>
            <a:endParaRPr kumimoji="1" lang="ja-JP" altLang="en-US" dirty="0"/>
          </a:p>
        </p:txBody>
      </p:sp>
      <p:sp>
        <p:nvSpPr>
          <p:cNvPr id="6" name="テキスト ボックス 5">
            <a:extLst>
              <a:ext uri="{FF2B5EF4-FFF2-40B4-BE49-F238E27FC236}">
                <a16:creationId xmlns:a16="http://schemas.microsoft.com/office/drawing/2014/main" id="{4ACE99DF-46DA-4DEA-A4CB-F36893170418}"/>
              </a:ext>
            </a:extLst>
          </p:cNvPr>
          <p:cNvSpPr txBox="1"/>
          <p:nvPr/>
        </p:nvSpPr>
        <p:spPr>
          <a:xfrm>
            <a:off x="7127475" y="605563"/>
            <a:ext cx="3875603" cy="369332"/>
          </a:xfrm>
          <a:prstGeom prst="rect">
            <a:avLst/>
          </a:prstGeom>
          <a:noFill/>
        </p:spPr>
        <p:txBody>
          <a:bodyPr wrap="square" rtlCol="0">
            <a:spAutoFit/>
          </a:bodyPr>
          <a:lstStyle/>
          <a:p>
            <a:r>
              <a:rPr kumimoji="1" lang="en-US" altLang="ja-JP" dirty="0"/>
              <a:t>NO.8</a:t>
            </a:r>
            <a:endParaRPr kumimoji="1" lang="ja-JP" altLang="en-US" dirty="0"/>
          </a:p>
        </p:txBody>
      </p:sp>
    </p:spTree>
    <p:extLst>
      <p:ext uri="{BB962C8B-B14F-4D97-AF65-F5344CB8AC3E}">
        <p14:creationId xmlns:p14="http://schemas.microsoft.com/office/powerpoint/2010/main" val="2849283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6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8C1C58D-D55C-4E1F-AEAE-B54D764838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4" name="テキスト ボックス 3">
            <a:extLst>
              <a:ext uri="{FF2B5EF4-FFF2-40B4-BE49-F238E27FC236}">
                <a16:creationId xmlns:a16="http://schemas.microsoft.com/office/drawing/2014/main" id="{78CF668F-B99B-49B5-9CB5-F3D2C0C8FDD8}"/>
              </a:ext>
            </a:extLst>
          </p:cNvPr>
          <p:cNvSpPr txBox="1"/>
          <p:nvPr/>
        </p:nvSpPr>
        <p:spPr>
          <a:xfrm>
            <a:off x="1126347" y="684286"/>
            <a:ext cx="3542543" cy="2308324"/>
          </a:xfrm>
          <a:prstGeom prst="rect">
            <a:avLst/>
          </a:prstGeom>
          <a:noFill/>
        </p:spPr>
        <p:txBody>
          <a:bodyPr wrap="square" rtlCol="0">
            <a:spAutoFit/>
          </a:bodyPr>
          <a:lstStyle/>
          <a:p>
            <a:r>
              <a:rPr lang="ja-JP" altLang="en-US" dirty="0"/>
              <a:t>２色のタイルの上に乗り、全てタイルの色を変えればクリア。</a:t>
            </a:r>
            <a:endParaRPr lang="en-US" altLang="ja-JP" dirty="0"/>
          </a:p>
          <a:p>
            <a:r>
              <a:rPr kumimoji="1" lang="ja-JP" altLang="en-US" dirty="0"/>
              <a:t>ちゃんと全てのタイルの上に乗るように動く必要があるのと、妨害の飛来物があり。</a:t>
            </a:r>
            <a:endParaRPr kumimoji="1" lang="en-US" altLang="ja-JP" dirty="0"/>
          </a:p>
          <a:p>
            <a:r>
              <a:rPr lang="ja-JP" altLang="en-US" dirty="0"/>
              <a:t>同じタイルに踏むとスタート位置に戻る、もしくはタイルの色が元に戻る。</a:t>
            </a:r>
            <a:endParaRPr kumimoji="1" lang="ja-JP" altLang="en-US" dirty="0"/>
          </a:p>
        </p:txBody>
      </p:sp>
      <p:sp>
        <p:nvSpPr>
          <p:cNvPr id="5" name="テキスト ボックス 4">
            <a:extLst>
              <a:ext uri="{FF2B5EF4-FFF2-40B4-BE49-F238E27FC236}">
                <a16:creationId xmlns:a16="http://schemas.microsoft.com/office/drawing/2014/main" id="{7C916967-F614-46F7-97F3-5D61ED84E43D}"/>
              </a:ext>
            </a:extLst>
          </p:cNvPr>
          <p:cNvSpPr txBox="1"/>
          <p:nvPr/>
        </p:nvSpPr>
        <p:spPr>
          <a:xfrm>
            <a:off x="7636148" y="308837"/>
            <a:ext cx="3669712" cy="369332"/>
          </a:xfrm>
          <a:prstGeom prst="rect">
            <a:avLst/>
          </a:prstGeom>
          <a:noFill/>
        </p:spPr>
        <p:txBody>
          <a:bodyPr wrap="square" rtlCol="0">
            <a:spAutoFit/>
          </a:bodyPr>
          <a:lstStyle/>
          <a:p>
            <a:r>
              <a:rPr kumimoji="1" lang="en-US" altLang="ja-JP" dirty="0"/>
              <a:t>No.9</a:t>
            </a:r>
            <a:endParaRPr kumimoji="1" lang="ja-JP" altLang="en-US" dirty="0"/>
          </a:p>
        </p:txBody>
      </p:sp>
    </p:spTree>
    <p:extLst>
      <p:ext uri="{BB962C8B-B14F-4D97-AF65-F5344CB8AC3E}">
        <p14:creationId xmlns:p14="http://schemas.microsoft.com/office/powerpoint/2010/main" val="8010932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63E7F2D-6C88-4ED6-B556-1888AFE80F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4" name="テキスト ボックス 3">
            <a:extLst>
              <a:ext uri="{FF2B5EF4-FFF2-40B4-BE49-F238E27FC236}">
                <a16:creationId xmlns:a16="http://schemas.microsoft.com/office/drawing/2014/main" id="{1527F27F-FFB8-4DCC-B294-07D5718AFD12}"/>
              </a:ext>
            </a:extLst>
          </p:cNvPr>
          <p:cNvSpPr txBox="1"/>
          <p:nvPr/>
        </p:nvSpPr>
        <p:spPr>
          <a:xfrm>
            <a:off x="683812" y="755374"/>
            <a:ext cx="3196425" cy="1754326"/>
          </a:xfrm>
          <a:prstGeom prst="rect">
            <a:avLst/>
          </a:prstGeom>
          <a:noFill/>
        </p:spPr>
        <p:txBody>
          <a:bodyPr wrap="square" rtlCol="0">
            <a:spAutoFit/>
          </a:bodyPr>
          <a:lstStyle/>
          <a:p>
            <a:r>
              <a:rPr lang="ja-JP" altLang="en-US" dirty="0"/>
              <a:t>前方へ進むコインの上に乗ってゴールを目指す。</a:t>
            </a:r>
            <a:endParaRPr lang="en-US" altLang="ja-JP" dirty="0"/>
          </a:p>
          <a:p>
            <a:r>
              <a:rPr kumimoji="1" lang="ja-JP" altLang="en-US" dirty="0"/>
              <a:t>四方八方から障害物が飛んでくるが、プレイヤーは限られた範囲の上でひたすら避ける。</a:t>
            </a:r>
            <a:endParaRPr kumimoji="1" lang="en-US" altLang="ja-JP" dirty="0"/>
          </a:p>
          <a:p>
            <a:r>
              <a:rPr lang="ja-JP" altLang="en-US" dirty="0"/>
              <a:t>当然落ちればスタートから。</a:t>
            </a:r>
            <a:endParaRPr kumimoji="1" lang="ja-JP" altLang="en-US" dirty="0"/>
          </a:p>
        </p:txBody>
      </p:sp>
      <p:sp>
        <p:nvSpPr>
          <p:cNvPr id="5" name="テキスト ボックス 4">
            <a:extLst>
              <a:ext uri="{FF2B5EF4-FFF2-40B4-BE49-F238E27FC236}">
                <a16:creationId xmlns:a16="http://schemas.microsoft.com/office/drawing/2014/main" id="{346A0D9F-B550-4F8C-8C81-9AC823F52BF5}"/>
              </a:ext>
            </a:extLst>
          </p:cNvPr>
          <p:cNvSpPr txBox="1"/>
          <p:nvPr/>
        </p:nvSpPr>
        <p:spPr>
          <a:xfrm>
            <a:off x="6997148" y="938254"/>
            <a:ext cx="3729162" cy="369332"/>
          </a:xfrm>
          <a:prstGeom prst="rect">
            <a:avLst/>
          </a:prstGeom>
          <a:noFill/>
        </p:spPr>
        <p:txBody>
          <a:bodyPr wrap="square" rtlCol="0">
            <a:spAutoFit/>
          </a:bodyPr>
          <a:lstStyle/>
          <a:p>
            <a:r>
              <a:rPr kumimoji="1" lang="en-US" altLang="ja-JP" dirty="0"/>
              <a:t>No.10</a:t>
            </a:r>
            <a:endParaRPr kumimoji="1" lang="ja-JP" altLang="en-US" dirty="0"/>
          </a:p>
        </p:txBody>
      </p:sp>
    </p:spTree>
    <p:extLst>
      <p:ext uri="{BB962C8B-B14F-4D97-AF65-F5344CB8AC3E}">
        <p14:creationId xmlns:p14="http://schemas.microsoft.com/office/powerpoint/2010/main" val="22066642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4F2A669-6037-45C0-BC56-4071B7BDFB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3963" y="685562"/>
            <a:ext cx="8779001" cy="5486875"/>
          </a:xfrm>
          <a:prstGeom prst="rect">
            <a:avLst/>
          </a:prstGeom>
        </p:spPr>
      </p:pic>
      <p:sp>
        <p:nvSpPr>
          <p:cNvPr id="5" name="テキスト ボックス 4">
            <a:extLst>
              <a:ext uri="{FF2B5EF4-FFF2-40B4-BE49-F238E27FC236}">
                <a16:creationId xmlns:a16="http://schemas.microsoft.com/office/drawing/2014/main" id="{3C19B9A9-9740-4ADE-82A3-F16CB53100B1}"/>
              </a:ext>
            </a:extLst>
          </p:cNvPr>
          <p:cNvSpPr txBox="1"/>
          <p:nvPr/>
        </p:nvSpPr>
        <p:spPr>
          <a:xfrm>
            <a:off x="357809" y="685562"/>
            <a:ext cx="3029447" cy="2585323"/>
          </a:xfrm>
          <a:prstGeom prst="rect">
            <a:avLst/>
          </a:prstGeom>
          <a:noFill/>
        </p:spPr>
        <p:txBody>
          <a:bodyPr wrap="square" rtlCol="0">
            <a:spAutoFit/>
          </a:bodyPr>
          <a:lstStyle/>
          <a:p>
            <a:r>
              <a:rPr kumimoji="1" lang="en-US" altLang="ja-JP" dirty="0"/>
              <a:t>No.3</a:t>
            </a:r>
            <a:r>
              <a:rPr lang="ja-JP" altLang="en-US" dirty="0"/>
              <a:t>の滑るステージの対象がアイテムになったステージ。</a:t>
            </a:r>
            <a:endParaRPr lang="en-US" altLang="ja-JP" dirty="0"/>
          </a:p>
          <a:p>
            <a:r>
              <a:rPr kumimoji="1" lang="ja-JP" altLang="en-US" dirty="0"/>
              <a:t>アイテムは反射しなが</a:t>
            </a:r>
            <a:r>
              <a:rPr lang="ja-JP" altLang="en-US" dirty="0"/>
              <a:t>らあちこちに飛んでいくのをプレイヤーが追いかけて、全て集めればゴールできるステージ。</a:t>
            </a:r>
            <a:endParaRPr lang="en-US" altLang="ja-JP" dirty="0"/>
          </a:p>
          <a:p>
            <a:r>
              <a:rPr kumimoji="1" lang="ja-JP" altLang="en-US" dirty="0"/>
              <a:t>カメラは上に配置しておく。</a:t>
            </a:r>
          </a:p>
        </p:txBody>
      </p:sp>
      <p:sp>
        <p:nvSpPr>
          <p:cNvPr id="6" name="テキスト ボックス 5">
            <a:extLst>
              <a:ext uri="{FF2B5EF4-FFF2-40B4-BE49-F238E27FC236}">
                <a16:creationId xmlns:a16="http://schemas.microsoft.com/office/drawing/2014/main" id="{59F5FDC1-509D-47A6-9220-0D9F6A6A45F4}"/>
              </a:ext>
            </a:extLst>
          </p:cNvPr>
          <p:cNvSpPr txBox="1"/>
          <p:nvPr/>
        </p:nvSpPr>
        <p:spPr>
          <a:xfrm>
            <a:off x="6679096" y="620202"/>
            <a:ext cx="4269850" cy="369332"/>
          </a:xfrm>
          <a:prstGeom prst="rect">
            <a:avLst/>
          </a:prstGeom>
          <a:noFill/>
        </p:spPr>
        <p:txBody>
          <a:bodyPr wrap="square" rtlCol="0">
            <a:spAutoFit/>
          </a:bodyPr>
          <a:lstStyle/>
          <a:p>
            <a:r>
              <a:rPr kumimoji="1" lang="en-US" altLang="ja-JP" dirty="0"/>
              <a:t>No.11</a:t>
            </a:r>
            <a:endParaRPr kumimoji="1" lang="ja-JP" altLang="en-US" dirty="0"/>
          </a:p>
        </p:txBody>
      </p:sp>
    </p:spTree>
    <p:extLst>
      <p:ext uri="{BB962C8B-B14F-4D97-AF65-F5344CB8AC3E}">
        <p14:creationId xmlns:p14="http://schemas.microsoft.com/office/powerpoint/2010/main" val="4563996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E902EA0-D4B4-4D79-A8E9-422FC6BF87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4" name="テキスト ボックス 3">
            <a:extLst>
              <a:ext uri="{FF2B5EF4-FFF2-40B4-BE49-F238E27FC236}">
                <a16:creationId xmlns:a16="http://schemas.microsoft.com/office/drawing/2014/main" id="{37D7A87C-374B-4F50-AC13-471F6126D0DA}"/>
              </a:ext>
            </a:extLst>
          </p:cNvPr>
          <p:cNvSpPr txBox="1"/>
          <p:nvPr/>
        </p:nvSpPr>
        <p:spPr>
          <a:xfrm>
            <a:off x="278296" y="787179"/>
            <a:ext cx="3244132" cy="2031325"/>
          </a:xfrm>
          <a:prstGeom prst="rect">
            <a:avLst/>
          </a:prstGeom>
          <a:noFill/>
        </p:spPr>
        <p:txBody>
          <a:bodyPr wrap="square" rtlCol="0">
            <a:spAutoFit/>
          </a:bodyPr>
          <a:lstStyle/>
          <a:p>
            <a:r>
              <a:rPr kumimoji="1" lang="ja-JP" altLang="en-US" dirty="0"/>
              <a:t>前方からアイテムが飛んでくるのでプレイヤーは左右に移動して回収し、一定のポイントを貯めればゴールできる。</a:t>
            </a:r>
            <a:endParaRPr kumimoji="1" lang="en-US" altLang="ja-JP" dirty="0"/>
          </a:p>
          <a:p>
            <a:r>
              <a:rPr lang="ja-JP" altLang="en-US" dirty="0"/>
              <a:t>ポイントが下がるアイテムも飛んでくるのでそれは避けよう。</a:t>
            </a:r>
            <a:endParaRPr kumimoji="1" lang="ja-JP" altLang="en-US" dirty="0"/>
          </a:p>
        </p:txBody>
      </p:sp>
      <p:sp>
        <p:nvSpPr>
          <p:cNvPr id="5" name="テキスト ボックス 4">
            <a:extLst>
              <a:ext uri="{FF2B5EF4-FFF2-40B4-BE49-F238E27FC236}">
                <a16:creationId xmlns:a16="http://schemas.microsoft.com/office/drawing/2014/main" id="{7E657FE7-332D-42FD-B6B7-AB75EF7B3DF2}"/>
              </a:ext>
            </a:extLst>
          </p:cNvPr>
          <p:cNvSpPr txBox="1"/>
          <p:nvPr/>
        </p:nvSpPr>
        <p:spPr>
          <a:xfrm>
            <a:off x="7871791" y="685562"/>
            <a:ext cx="3005593" cy="646331"/>
          </a:xfrm>
          <a:prstGeom prst="rect">
            <a:avLst/>
          </a:prstGeom>
          <a:noFill/>
        </p:spPr>
        <p:txBody>
          <a:bodyPr wrap="square" rtlCol="0">
            <a:spAutoFit/>
          </a:bodyPr>
          <a:lstStyle/>
          <a:p>
            <a:r>
              <a:rPr kumimoji="1" lang="en-US" altLang="ja-JP" dirty="0"/>
              <a:t>No.12</a:t>
            </a:r>
          </a:p>
          <a:p>
            <a:pPr algn="dist"/>
            <a:endParaRPr kumimoji="1" lang="ja-JP" altLang="en-US" dirty="0"/>
          </a:p>
        </p:txBody>
      </p:sp>
    </p:spTree>
    <p:extLst>
      <p:ext uri="{BB962C8B-B14F-4D97-AF65-F5344CB8AC3E}">
        <p14:creationId xmlns:p14="http://schemas.microsoft.com/office/powerpoint/2010/main" val="22071736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スライムスクレイパー">
            <a:extLst>
              <a:ext uri="{FF2B5EF4-FFF2-40B4-BE49-F238E27FC236}">
                <a16:creationId xmlns:a16="http://schemas.microsoft.com/office/drawing/2014/main" id="{47C3EC8D-2938-4D58-A64D-E2863D52CA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9991" y="2957885"/>
            <a:ext cx="6920897" cy="3900114"/>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a:extLst>
              <a:ext uri="{FF2B5EF4-FFF2-40B4-BE49-F238E27FC236}">
                <a16:creationId xmlns:a16="http://schemas.microsoft.com/office/drawing/2014/main" id="{D692D98E-D0F2-490E-A9E5-9A898178EC0D}"/>
              </a:ext>
            </a:extLst>
          </p:cNvPr>
          <p:cNvSpPr txBox="1"/>
          <p:nvPr/>
        </p:nvSpPr>
        <p:spPr>
          <a:xfrm>
            <a:off x="508883" y="938254"/>
            <a:ext cx="4357315" cy="1200329"/>
          </a:xfrm>
          <a:prstGeom prst="rect">
            <a:avLst/>
          </a:prstGeom>
          <a:noFill/>
        </p:spPr>
        <p:txBody>
          <a:bodyPr wrap="square" rtlCol="0">
            <a:spAutoFit/>
          </a:bodyPr>
          <a:lstStyle/>
          <a:p>
            <a:r>
              <a:rPr kumimoji="1" lang="ja-JP" altLang="en-US" dirty="0"/>
              <a:t>フォールがイズのパンチン</a:t>
            </a:r>
            <a:r>
              <a:rPr kumimoji="1" lang="ja-JP" altLang="en-US" dirty="0" err="1"/>
              <a:t>ぐ</a:t>
            </a:r>
            <a:r>
              <a:rPr kumimoji="1" lang="ja-JP" altLang="en-US" dirty="0"/>
              <a:t>マシーンみたいに出てきては引っ込む障害物を足場に進んでいくステージ。</a:t>
            </a:r>
            <a:endParaRPr kumimoji="1" lang="en-US" altLang="ja-JP" dirty="0"/>
          </a:p>
          <a:p>
            <a:r>
              <a:rPr kumimoji="1" lang="ja-JP" altLang="en-US" dirty="0"/>
              <a:t>タイミングを合わせて乗り移っていこう。</a:t>
            </a:r>
          </a:p>
        </p:txBody>
      </p:sp>
      <p:sp>
        <p:nvSpPr>
          <p:cNvPr id="4" name="テキスト ボックス 3">
            <a:extLst>
              <a:ext uri="{FF2B5EF4-FFF2-40B4-BE49-F238E27FC236}">
                <a16:creationId xmlns:a16="http://schemas.microsoft.com/office/drawing/2014/main" id="{70449974-10A9-4780-BB65-79290698E27C}"/>
              </a:ext>
            </a:extLst>
          </p:cNvPr>
          <p:cNvSpPr txBox="1"/>
          <p:nvPr/>
        </p:nvSpPr>
        <p:spPr>
          <a:xfrm>
            <a:off x="6543923" y="739471"/>
            <a:ext cx="2441051" cy="369332"/>
          </a:xfrm>
          <a:prstGeom prst="rect">
            <a:avLst/>
          </a:prstGeom>
          <a:noFill/>
        </p:spPr>
        <p:txBody>
          <a:bodyPr wrap="square" rtlCol="0">
            <a:spAutoFit/>
          </a:bodyPr>
          <a:lstStyle/>
          <a:p>
            <a:r>
              <a:rPr kumimoji="1" lang="en-US" altLang="ja-JP" dirty="0"/>
              <a:t>no.13</a:t>
            </a:r>
            <a:endParaRPr kumimoji="1" lang="ja-JP" altLang="en-US" dirty="0"/>
          </a:p>
        </p:txBody>
      </p:sp>
    </p:spTree>
    <p:extLst>
      <p:ext uri="{BB962C8B-B14F-4D97-AF65-F5344CB8AC3E}">
        <p14:creationId xmlns:p14="http://schemas.microsoft.com/office/powerpoint/2010/main" val="12350179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5C0ABAC6-FD01-45DC-A630-726FD85B36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4" name="テキスト ボックス 3">
            <a:extLst>
              <a:ext uri="{FF2B5EF4-FFF2-40B4-BE49-F238E27FC236}">
                <a16:creationId xmlns:a16="http://schemas.microsoft.com/office/drawing/2014/main" id="{C5C6B1ED-8D16-4D76-A4DE-2AB2DDFB4BFE}"/>
              </a:ext>
            </a:extLst>
          </p:cNvPr>
          <p:cNvSpPr txBox="1"/>
          <p:nvPr/>
        </p:nvSpPr>
        <p:spPr>
          <a:xfrm>
            <a:off x="421419" y="691763"/>
            <a:ext cx="3299791" cy="2308324"/>
          </a:xfrm>
          <a:prstGeom prst="rect">
            <a:avLst/>
          </a:prstGeom>
          <a:noFill/>
        </p:spPr>
        <p:txBody>
          <a:bodyPr wrap="square" rtlCol="0">
            <a:spAutoFit/>
          </a:bodyPr>
          <a:lstStyle/>
          <a:p>
            <a:r>
              <a:rPr kumimoji="1" lang="ja-JP" altLang="en-US" dirty="0"/>
              <a:t>地面が後ろから崩れていくので急いでゴールする。</a:t>
            </a:r>
            <a:endParaRPr kumimoji="1" lang="en-US" altLang="ja-JP" dirty="0"/>
          </a:p>
          <a:p>
            <a:r>
              <a:rPr lang="ja-JP" altLang="en-US" dirty="0"/>
              <a:t>カメラを上からにして前方の障害物の位置を把握しながら効率よく進んでいこう。</a:t>
            </a:r>
            <a:endParaRPr lang="en-US" altLang="ja-JP" dirty="0"/>
          </a:p>
          <a:p>
            <a:r>
              <a:rPr kumimoji="1" lang="ja-JP" altLang="en-US" dirty="0"/>
              <a:t>障害物は数パターンをランダムにするか、進路をふさがない程度にランダムにする。</a:t>
            </a:r>
          </a:p>
        </p:txBody>
      </p:sp>
      <p:sp>
        <p:nvSpPr>
          <p:cNvPr id="5" name="テキスト ボックス 4">
            <a:extLst>
              <a:ext uri="{FF2B5EF4-FFF2-40B4-BE49-F238E27FC236}">
                <a16:creationId xmlns:a16="http://schemas.microsoft.com/office/drawing/2014/main" id="{A97E5958-4589-4EBF-BFAA-15AAA5C63402}"/>
              </a:ext>
            </a:extLst>
          </p:cNvPr>
          <p:cNvSpPr txBox="1"/>
          <p:nvPr/>
        </p:nvSpPr>
        <p:spPr>
          <a:xfrm>
            <a:off x="6822219" y="1137037"/>
            <a:ext cx="2798859" cy="646331"/>
          </a:xfrm>
          <a:prstGeom prst="rect">
            <a:avLst/>
          </a:prstGeom>
          <a:noFill/>
        </p:spPr>
        <p:txBody>
          <a:bodyPr wrap="square" rtlCol="0">
            <a:spAutoFit/>
          </a:bodyPr>
          <a:lstStyle/>
          <a:p>
            <a:r>
              <a:rPr kumimoji="1" lang="en-US" altLang="ja-JP" dirty="0"/>
              <a:t>No.14</a:t>
            </a:r>
          </a:p>
          <a:p>
            <a:endParaRPr kumimoji="1" lang="ja-JP" altLang="en-US" dirty="0"/>
          </a:p>
        </p:txBody>
      </p:sp>
    </p:spTree>
    <p:extLst>
      <p:ext uri="{BB962C8B-B14F-4D97-AF65-F5344CB8AC3E}">
        <p14:creationId xmlns:p14="http://schemas.microsoft.com/office/powerpoint/2010/main" val="39701303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ii U - Mario Kart 8 - (DS) チクタクロック - YouTube">
            <a:extLst>
              <a:ext uri="{FF2B5EF4-FFF2-40B4-BE49-F238E27FC236}">
                <a16:creationId xmlns:a16="http://schemas.microsoft.com/office/drawing/2014/main" id="{4E4A5BFB-AFCE-4109-8C2F-73A2E610F6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6542" y="2889304"/>
            <a:ext cx="7055457" cy="3968695"/>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a:extLst>
              <a:ext uri="{FF2B5EF4-FFF2-40B4-BE49-F238E27FC236}">
                <a16:creationId xmlns:a16="http://schemas.microsoft.com/office/drawing/2014/main" id="{99672A5E-2770-4786-9519-38E5719A9AE3}"/>
              </a:ext>
            </a:extLst>
          </p:cNvPr>
          <p:cNvSpPr txBox="1"/>
          <p:nvPr/>
        </p:nvSpPr>
        <p:spPr>
          <a:xfrm>
            <a:off x="318052" y="596348"/>
            <a:ext cx="5049078" cy="1200329"/>
          </a:xfrm>
          <a:prstGeom prst="rect">
            <a:avLst/>
          </a:prstGeom>
          <a:noFill/>
        </p:spPr>
        <p:txBody>
          <a:bodyPr wrap="square" rtlCol="0">
            <a:spAutoFit/>
          </a:bodyPr>
          <a:lstStyle/>
          <a:p>
            <a:r>
              <a:rPr kumimoji="1" lang="ja-JP" altLang="en-US" dirty="0"/>
              <a:t>こういう針の上を進んで次の針へ渡っていくステージ。</a:t>
            </a:r>
            <a:endParaRPr kumimoji="1" lang="en-US" altLang="ja-JP" dirty="0"/>
          </a:p>
          <a:p>
            <a:r>
              <a:rPr kumimoji="1" lang="ja-JP" altLang="en-US" dirty="0"/>
              <a:t>時計の位置は固定で針の周回速度も時計ごとに固定。針の初期位置のみランダム。</a:t>
            </a:r>
          </a:p>
        </p:txBody>
      </p:sp>
      <p:sp>
        <p:nvSpPr>
          <p:cNvPr id="3" name="テキスト ボックス 2">
            <a:extLst>
              <a:ext uri="{FF2B5EF4-FFF2-40B4-BE49-F238E27FC236}">
                <a16:creationId xmlns:a16="http://schemas.microsoft.com/office/drawing/2014/main" id="{6E05118B-C49A-4DD4-853B-7E9017F5F545}"/>
              </a:ext>
            </a:extLst>
          </p:cNvPr>
          <p:cNvSpPr txBox="1"/>
          <p:nvPr/>
        </p:nvSpPr>
        <p:spPr>
          <a:xfrm>
            <a:off x="6647290" y="596348"/>
            <a:ext cx="2878373" cy="646331"/>
          </a:xfrm>
          <a:prstGeom prst="rect">
            <a:avLst/>
          </a:prstGeom>
          <a:noFill/>
        </p:spPr>
        <p:txBody>
          <a:bodyPr wrap="square" rtlCol="0">
            <a:spAutoFit/>
          </a:bodyPr>
          <a:lstStyle/>
          <a:p>
            <a:r>
              <a:rPr kumimoji="1" lang="en-US" altLang="ja-JP" dirty="0"/>
              <a:t>No.15</a:t>
            </a:r>
          </a:p>
          <a:p>
            <a:endParaRPr kumimoji="1" lang="ja-JP" altLang="en-US" dirty="0"/>
          </a:p>
        </p:txBody>
      </p:sp>
    </p:spTree>
    <p:extLst>
      <p:ext uri="{BB962C8B-B14F-4D97-AF65-F5344CB8AC3E}">
        <p14:creationId xmlns:p14="http://schemas.microsoft.com/office/powerpoint/2010/main" val="23086551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マリオパーティスーパースターズ】GOGO！コンベアーのプレイ動画【マリパSwitch】 - YouTube">
            <a:extLst>
              <a:ext uri="{FF2B5EF4-FFF2-40B4-BE49-F238E27FC236}">
                <a16:creationId xmlns:a16="http://schemas.microsoft.com/office/drawing/2014/main" id="{4DE82D93-6625-4C1C-BF93-726DA9A98D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4048" y="2567278"/>
            <a:ext cx="7627951" cy="4290722"/>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a:extLst>
              <a:ext uri="{FF2B5EF4-FFF2-40B4-BE49-F238E27FC236}">
                <a16:creationId xmlns:a16="http://schemas.microsoft.com/office/drawing/2014/main" id="{05F8A710-0D9A-4FEB-935D-CAC5EDA911BA}"/>
              </a:ext>
            </a:extLst>
          </p:cNvPr>
          <p:cNvSpPr txBox="1"/>
          <p:nvPr/>
        </p:nvSpPr>
        <p:spPr>
          <a:xfrm>
            <a:off x="262393" y="421419"/>
            <a:ext cx="5478449" cy="1200329"/>
          </a:xfrm>
          <a:prstGeom prst="rect">
            <a:avLst/>
          </a:prstGeom>
          <a:noFill/>
        </p:spPr>
        <p:txBody>
          <a:bodyPr wrap="square" rtlCol="0">
            <a:spAutoFit/>
          </a:bodyPr>
          <a:lstStyle/>
          <a:p>
            <a:r>
              <a:rPr kumimoji="1" lang="ja-JP" altLang="en-US" dirty="0"/>
              <a:t>コンベアの上に乗って障害物を避けながらゴールが来るまで耐えるステージ。</a:t>
            </a:r>
            <a:endParaRPr kumimoji="1" lang="en-US" altLang="ja-JP" dirty="0"/>
          </a:p>
          <a:p>
            <a:r>
              <a:rPr lang="ja-JP" altLang="en-US" dirty="0"/>
              <a:t>障害物の出現位置やパターンはランダム。</a:t>
            </a:r>
            <a:endParaRPr lang="en-US" altLang="ja-JP" dirty="0"/>
          </a:p>
          <a:p>
            <a:r>
              <a:rPr kumimoji="1" lang="ja-JP" altLang="en-US" dirty="0"/>
              <a:t>経過時間によって障害物の種類を増やす。</a:t>
            </a:r>
          </a:p>
        </p:txBody>
      </p:sp>
      <p:sp>
        <p:nvSpPr>
          <p:cNvPr id="3" name="テキスト ボックス 2">
            <a:extLst>
              <a:ext uri="{FF2B5EF4-FFF2-40B4-BE49-F238E27FC236}">
                <a16:creationId xmlns:a16="http://schemas.microsoft.com/office/drawing/2014/main" id="{170338EA-F89E-4C49-8C9B-979451437E68}"/>
              </a:ext>
            </a:extLst>
          </p:cNvPr>
          <p:cNvSpPr txBox="1"/>
          <p:nvPr/>
        </p:nvSpPr>
        <p:spPr>
          <a:xfrm>
            <a:off x="6758609" y="731520"/>
            <a:ext cx="2305878" cy="646331"/>
          </a:xfrm>
          <a:prstGeom prst="rect">
            <a:avLst/>
          </a:prstGeom>
          <a:noFill/>
        </p:spPr>
        <p:txBody>
          <a:bodyPr wrap="square" rtlCol="0">
            <a:spAutoFit/>
          </a:bodyPr>
          <a:lstStyle/>
          <a:p>
            <a:r>
              <a:rPr kumimoji="1" lang="en-US" altLang="ja-JP" dirty="0"/>
              <a:t>No.16</a:t>
            </a:r>
          </a:p>
          <a:p>
            <a:endParaRPr kumimoji="1" lang="ja-JP" altLang="en-US" dirty="0"/>
          </a:p>
        </p:txBody>
      </p:sp>
    </p:spTree>
    <p:extLst>
      <p:ext uri="{BB962C8B-B14F-4D97-AF65-F5344CB8AC3E}">
        <p14:creationId xmlns:p14="http://schemas.microsoft.com/office/powerpoint/2010/main" val="2326113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58DE4730-F356-4C0E-946B-A3441CACC639}"/>
              </a:ext>
            </a:extLst>
          </p:cNvPr>
          <p:cNvSpPr txBox="1"/>
          <p:nvPr/>
        </p:nvSpPr>
        <p:spPr>
          <a:xfrm>
            <a:off x="381663" y="516835"/>
            <a:ext cx="11481683" cy="5293757"/>
          </a:xfrm>
          <a:prstGeom prst="rect">
            <a:avLst/>
          </a:prstGeom>
          <a:noFill/>
        </p:spPr>
        <p:txBody>
          <a:bodyPr wrap="square" rtlCol="0">
            <a:spAutoFit/>
          </a:bodyPr>
          <a:lstStyle/>
          <a:p>
            <a:r>
              <a:rPr kumimoji="1" lang="ja-JP" altLang="en-US" sz="2000" dirty="0"/>
              <a:t>登場人物、物</a:t>
            </a:r>
            <a:endParaRPr kumimoji="1" lang="en-US" altLang="ja-JP" sz="2000" dirty="0"/>
          </a:p>
          <a:p>
            <a:r>
              <a:rPr lang="ja-JP" altLang="en-US" sz="2000" dirty="0"/>
              <a:t>主人公　佐藤　実は謎の光の正体はトラックのライトでドリームランドとは生と死の狭間である。急いで帰宅することだけを考えながらドリームランドに連れていかれたため、ドリームランドでも帰宅のため出口を探すことしか考えることしかできない。自分が死にかけているとは気づいてない。</a:t>
            </a:r>
            <a:endParaRPr lang="en-US" altLang="ja-JP" sz="2000" dirty="0"/>
          </a:p>
          <a:p>
            <a:endParaRPr lang="en-US" altLang="ja-JP" sz="2000" dirty="0"/>
          </a:p>
          <a:p>
            <a:r>
              <a:rPr lang="ja-JP" altLang="en-US" sz="2000" dirty="0"/>
              <a:t>神様　佐藤をドリームランドに連れてきた本人。なんとなく急いでいる佐藤を見かけたため追っているとトラックに衝突したため暇つぶしにドリームランドに転送させ、佐藤を試している。</a:t>
            </a:r>
            <a:endParaRPr lang="en-US" altLang="ja-JP" sz="2000" dirty="0"/>
          </a:p>
          <a:p>
            <a:endParaRPr lang="en-US" altLang="ja-JP" sz="2000" dirty="0"/>
          </a:p>
          <a:p>
            <a:r>
              <a:rPr lang="ja-JP" altLang="en-US" sz="2000" dirty="0"/>
              <a:t>ドリームランド　神様が作った世界。物置。主人公がもみくちゃにされても無事なのはドリームランドのおかげ？</a:t>
            </a:r>
            <a:endParaRPr lang="en-US" altLang="ja-JP" sz="2000" dirty="0"/>
          </a:p>
          <a:p>
            <a:endParaRPr lang="en-US" altLang="ja-JP" sz="2000" dirty="0"/>
          </a:p>
          <a:p>
            <a:r>
              <a:rPr lang="ja-JP" altLang="en-US" sz="2000" dirty="0"/>
              <a:t>ドリームランドの障害物達　実は神様によって命を吹き込まれており、神様が暇つぶしに障害物を作りすぎたためドリームランドに詰め込まれている。久しぶりにきた人間（佐藤）に興味津々で佐藤と遊んでいるが、本人には遊びと思われていない。</a:t>
            </a:r>
            <a:endParaRPr lang="en-US" altLang="ja-JP" sz="2000" dirty="0"/>
          </a:p>
          <a:p>
            <a:endParaRPr lang="en-US" altLang="ja-JP" sz="2000" dirty="0"/>
          </a:p>
          <a:p>
            <a:r>
              <a:rPr lang="ja-JP" altLang="en-US" sz="2000" dirty="0"/>
              <a:t>トラック　佐藤をドリームランドに送るきっかけとなった車。</a:t>
            </a:r>
            <a:endParaRPr lang="en-US" altLang="ja-JP" sz="2000" dirty="0"/>
          </a:p>
          <a:p>
            <a:endParaRPr lang="en-US" altLang="ja-JP" dirty="0"/>
          </a:p>
        </p:txBody>
      </p:sp>
    </p:spTree>
    <p:extLst>
      <p:ext uri="{BB962C8B-B14F-4D97-AF65-F5344CB8AC3E}">
        <p14:creationId xmlns:p14="http://schemas.microsoft.com/office/powerpoint/2010/main" val="3263827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ウォールガイズ">
            <a:extLst>
              <a:ext uri="{FF2B5EF4-FFF2-40B4-BE49-F238E27FC236}">
                <a16:creationId xmlns:a16="http://schemas.microsoft.com/office/drawing/2014/main" id="{D9C40520-B31C-4FC9-87D1-B5F837809A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2465" y="2669318"/>
            <a:ext cx="6620370" cy="3731481"/>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a:extLst>
              <a:ext uri="{FF2B5EF4-FFF2-40B4-BE49-F238E27FC236}">
                <a16:creationId xmlns:a16="http://schemas.microsoft.com/office/drawing/2014/main" id="{D991D5E8-48B4-4C97-B6EB-744348A9E495}"/>
              </a:ext>
            </a:extLst>
          </p:cNvPr>
          <p:cNvSpPr txBox="1"/>
          <p:nvPr/>
        </p:nvSpPr>
        <p:spPr>
          <a:xfrm>
            <a:off x="532737" y="310101"/>
            <a:ext cx="5200153" cy="923330"/>
          </a:xfrm>
          <a:prstGeom prst="rect">
            <a:avLst/>
          </a:prstGeom>
          <a:noFill/>
        </p:spPr>
        <p:txBody>
          <a:bodyPr wrap="square" rtlCol="0">
            <a:spAutoFit/>
          </a:bodyPr>
          <a:lstStyle/>
          <a:p>
            <a:r>
              <a:rPr kumimoji="1" lang="ja-JP" altLang="en-US" dirty="0"/>
              <a:t>高さの違う障害物を階段のように並べ、ゴールを目指す。</a:t>
            </a:r>
            <a:endParaRPr kumimoji="1" lang="en-US" altLang="ja-JP" dirty="0"/>
          </a:p>
          <a:p>
            <a:r>
              <a:rPr lang="ja-JP" altLang="en-US" dirty="0"/>
              <a:t>障害物の配置はランダムにする。</a:t>
            </a:r>
            <a:endParaRPr kumimoji="1" lang="ja-JP" altLang="en-US" dirty="0"/>
          </a:p>
        </p:txBody>
      </p:sp>
      <p:sp>
        <p:nvSpPr>
          <p:cNvPr id="3" name="テキスト ボックス 2">
            <a:extLst>
              <a:ext uri="{FF2B5EF4-FFF2-40B4-BE49-F238E27FC236}">
                <a16:creationId xmlns:a16="http://schemas.microsoft.com/office/drawing/2014/main" id="{CED9D65C-9AAE-4445-A8C3-EB0815620BE9}"/>
              </a:ext>
            </a:extLst>
          </p:cNvPr>
          <p:cNvSpPr txBox="1"/>
          <p:nvPr/>
        </p:nvSpPr>
        <p:spPr>
          <a:xfrm>
            <a:off x="7339054" y="659958"/>
            <a:ext cx="3586038" cy="646331"/>
          </a:xfrm>
          <a:prstGeom prst="rect">
            <a:avLst/>
          </a:prstGeom>
          <a:noFill/>
        </p:spPr>
        <p:txBody>
          <a:bodyPr wrap="square" rtlCol="0">
            <a:spAutoFit/>
          </a:bodyPr>
          <a:lstStyle/>
          <a:p>
            <a:r>
              <a:rPr kumimoji="1" lang="en-US" altLang="ja-JP" dirty="0"/>
              <a:t>No.17</a:t>
            </a:r>
          </a:p>
          <a:p>
            <a:endParaRPr kumimoji="1" lang="ja-JP" altLang="en-US" dirty="0"/>
          </a:p>
        </p:txBody>
      </p:sp>
    </p:spTree>
    <p:extLst>
      <p:ext uri="{BB962C8B-B14F-4D97-AF65-F5344CB8AC3E}">
        <p14:creationId xmlns:p14="http://schemas.microsoft.com/office/powerpoint/2010/main" val="25466125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New スーパーマリオブラザーズ U デラックスが難しすぎて辛い | higopage">
            <a:extLst>
              <a:ext uri="{FF2B5EF4-FFF2-40B4-BE49-F238E27FC236}">
                <a16:creationId xmlns:a16="http://schemas.microsoft.com/office/drawing/2014/main" id="{263EC204-22FD-4111-AF4C-11B20DA3D4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1430" y="3358930"/>
            <a:ext cx="5839570" cy="3284758"/>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a:extLst>
              <a:ext uri="{FF2B5EF4-FFF2-40B4-BE49-F238E27FC236}">
                <a16:creationId xmlns:a16="http://schemas.microsoft.com/office/drawing/2014/main" id="{B50AF1E4-8900-4DA8-8AAE-A39A8043E480}"/>
              </a:ext>
            </a:extLst>
          </p:cNvPr>
          <p:cNvSpPr txBox="1"/>
          <p:nvPr/>
        </p:nvSpPr>
        <p:spPr>
          <a:xfrm>
            <a:off x="429370" y="445273"/>
            <a:ext cx="5112689" cy="1477328"/>
          </a:xfrm>
          <a:prstGeom prst="rect">
            <a:avLst/>
          </a:prstGeom>
          <a:noFill/>
        </p:spPr>
        <p:txBody>
          <a:bodyPr wrap="square" rtlCol="0">
            <a:spAutoFit/>
          </a:bodyPr>
          <a:lstStyle/>
          <a:p>
            <a:r>
              <a:rPr kumimoji="1" lang="ja-JP" altLang="en-US" dirty="0"/>
              <a:t>歯車を渡っていくステージ。</a:t>
            </a:r>
            <a:endParaRPr kumimoji="1" lang="en-US" altLang="ja-JP" dirty="0"/>
          </a:p>
          <a:p>
            <a:r>
              <a:rPr kumimoji="1" lang="ja-JP" altLang="en-US" dirty="0"/>
              <a:t>全てタテ回転だが、横向きのも混ぜていく。</a:t>
            </a:r>
            <a:endParaRPr kumimoji="1" lang="en-US" altLang="ja-JP" dirty="0"/>
          </a:p>
          <a:p>
            <a:r>
              <a:rPr lang="ja-JP" altLang="en-US" dirty="0"/>
              <a:t>移動は観覧車のようなイメージ。</a:t>
            </a:r>
            <a:endParaRPr lang="en-US" altLang="ja-JP" dirty="0"/>
          </a:p>
          <a:p>
            <a:r>
              <a:rPr kumimoji="1" lang="ja-JP" altLang="en-US" dirty="0"/>
              <a:t>歯車の回転速度をそれぞれ個別に設定する。</a:t>
            </a:r>
            <a:endParaRPr kumimoji="1" lang="en-US" altLang="ja-JP" dirty="0"/>
          </a:p>
          <a:p>
            <a:r>
              <a:rPr lang="ja-JP" altLang="en-US" dirty="0"/>
              <a:t>配置は数パターンをランダムに出すようにする。</a:t>
            </a:r>
            <a:endParaRPr kumimoji="1" lang="ja-JP" altLang="en-US" dirty="0"/>
          </a:p>
        </p:txBody>
      </p:sp>
      <p:sp>
        <p:nvSpPr>
          <p:cNvPr id="3" name="テキスト ボックス 2">
            <a:extLst>
              <a:ext uri="{FF2B5EF4-FFF2-40B4-BE49-F238E27FC236}">
                <a16:creationId xmlns:a16="http://schemas.microsoft.com/office/drawing/2014/main" id="{3A71D07B-9957-4C00-877B-753F37456E1E}"/>
              </a:ext>
            </a:extLst>
          </p:cNvPr>
          <p:cNvSpPr txBox="1"/>
          <p:nvPr/>
        </p:nvSpPr>
        <p:spPr>
          <a:xfrm>
            <a:off x="6623437" y="993913"/>
            <a:ext cx="3562184" cy="646331"/>
          </a:xfrm>
          <a:prstGeom prst="rect">
            <a:avLst/>
          </a:prstGeom>
          <a:noFill/>
        </p:spPr>
        <p:txBody>
          <a:bodyPr wrap="square" rtlCol="0">
            <a:spAutoFit/>
          </a:bodyPr>
          <a:lstStyle/>
          <a:p>
            <a:r>
              <a:rPr kumimoji="1" lang="en-US" altLang="ja-JP" dirty="0"/>
              <a:t>No.18</a:t>
            </a:r>
          </a:p>
          <a:p>
            <a:endParaRPr kumimoji="1" lang="ja-JP" altLang="en-US" dirty="0"/>
          </a:p>
        </p:txBody>
      </p:sp>
    </p:spTree>
    <p:extLst>
      <p:ext uri="{BB962C8B-B14F-4D97-AF65-F5344CB8AC3E}">
        <p14:creationId xmlns:p14="http://schemas.microsoft.com/office/powerpoint/2010/main" val="33016835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616DCB8D-65F2-4E80-81DC-2629A229DC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499" y="685562"/>
            <a:ext cx="8779001" cy="5486875"/>
          </a:xfrm>
          <a:prstGeom prst="rect">
            <a:avLst/>
          </a:prstGeom>
        </p:spPr>
      </p:pic>
      <p:sp>
        <p:nvSpPr>
          <p:cNvPr id="4" name="テキスト ボックス 3">
            <a:extLst>
              <a:ext uri="{FF2B5EF4-FFF2-40B4-BE49-F238E27FC236}">
                <a16:creationId xmlns:a16="http://schemas.microsoft.com/office/drawing/2014/main" id="{CD60AB99-BB2F-4360-93B9-0F71369402AD}"/>
              </a:ext>
            </a:extLst>
          </p:cNvPr>
          <p:cNvSpPr txBox="1"/>
          <p:nvPr/>
        </p:nvSpPr>
        <p:spPr>
          <a:xfrm>
            <a:off x="278296" y="381663"/>
            <a:ext cx="4913906" cy="1477328"/>
          </a:xfrm>
          <a:prstGeom prst="rect">
            <a:avLst/>
          </a:prstGeom>
          <a:noFill/>
        </p:spPr>
        <p:txBody>
          <a:bodyPr wrap="square" rtlCol="0">
            <a:spAutoFit/>
          </a:bodyPr>
          <a:lstStyle/>
          <a:p>
            <a:r>
              <a:rPr kumimoji="1" lang="ja-JP" altLang="en-US" dirty="0"/>
              <a:t>上下左右に入り混じる動く足場を渡ってゴールを目指す。</a:t>
            </a:r>
            <a:endParaRPr kumimoji="1" lang="en-US" altLang="ja-JP" dirty="0"/>
          </a:p>
          <a:p>
            <a:r>
              <a:rPr lang="ja-JP" altLang="en-US" dirty="0"/>
              <a:t>落ちたらスタートに戻る。</a:t>
            </a:r>
            <a:endParaRPr lang="en-US" altLang="ja-JP" dirty="0"/>
          </a:p>
          <a:p>
            <a:r>
              <a:rPr kumimoji="1" lang="ja-JP" altLang="en-US" dirty="0"/>
              <a:t>足場はゴールできなくならない程度に乱弾雨に配置する。</a:t>
            </a:r>
          </a:p>
        </p:txBody>
      </p:sp>
      <p:sp>
        <p:nvSpPr>
          <p:cNvPr id="5" name="テキスト ボックス 4">
            <a:extLst>
              <a:ext uri="{FF2B5EF4-FFF2-40B4-BE49-F238E27FC236}">
                <a16:creationId xmlns:a16="http://schemas.microsoft.com/office/drawing/2014/main" id="{1D212F1E-A0F4-4DC8-925F-1C40BB7AC88B}"/>
              </a:ext>
            </a:extLst>
          </p:cNvPr>
          <p:cNvSpPr txBox="1"/>
          <p:nvPr/>
        </p:nvSpPr>
        <p:spPr>
          <a:xfrm>
            <a:off x="6999800" y="898497"/>
            <a:ext cx="4076367" cy="646331"/>
          </a:xfrm>
          <a:prstGeom prst="rect">
            <a:avLst/>
          </a:prstGeom>
          <a:noFill/>
        </p:spPr>
        <p:txBody>
          <a:bodyPr wrap="square" rtlCol="0">
            <a:spAutoFit/>
          </a:bodyPr>
          <a:lstStyle/>
          <a:p>
            <a:r>
              <a:rPr kumimoji="1" lang="en-US" altLang="ja-JP" dirty="0"/>
              <a:t>No.19</a:t>
            </a:r>
          </a:p>
          <a:p>
            <a:endParaRPr kumimoji="1" lang="ja-JP" altLang="en-US" dirty="0"/>
          </a:p>
        </p:txBody>
      </p:sp>
    </p:spTree>
    <p:extLst>
      <p:ext uri="{BB962C8B-B14F-4D97-AF65-F5344CB8AC3E}">
        <p14:creationId xmlns:p14="http://schemas.microsoft.com/office/powerpoint/2010/main" val="10054517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C44F20B-7175-4F83-8025-3AD302606EAF}"/>
              </a:ext>
            </a:extLst>
          </p:cNvPr>
          <p:cNvSpPr txBox="1"/>
          <p:nvPr/>
        </p:nvSpPr>
        <p:spPr>
          <a:xfrm>
            <a:off x="596348" y="890546"/>
            <a:ext cx="4595854" cy="1477328"/>
          </a:xfrm>
          <a:prstGeom prst="rect">
            <a:avLst/>
          </a:prstGeom>
          <a:noFill/>
        </p:spPr>
        <p:txBody>
          <a:bodyPr wrap="square" rtlCol="0">
            <a:spAutoFit/>
          </a:bodyPr>
          <a:lstStyle/>
          <a:p>
            <a:r>
              <a:rPr kumimoji="1" lang="en-US" altLang="ja-JP" dirty="0"/>
              <a:t>No.8</a:t>
            </a:r>
            <a:r>
              <a:rPr lang="ja-JP" altLang="en-US" dirty="0"/>
              <a:t>の亜種みたいなステージ。</a:t>
            </a:r>
            <a:endParaRPr lang="en-US" altLang="ja-JP" dirty="0"/>
          </a:p>
          <a:p>
            <a:r>
              <a:rPr kumimoji="1" lang="ja-JP" altLang="en-US" dirty="0"/>
              <a:t>足場が一部凹んでおり、棒が迫ってくるタイミングで入らないと棒に吹き飛ばされる。</a:t>
            </a:r>
            <a:endParaRPr kumimoji="1" lang="en-US" altLang="ja-JP" dirty="0"/>
          </a:p>
          <a:p>
            <a:r>
              <a:rPr lang="ja-JP" altLang="en-US" dirty="0"/>
              <a:t>ただ、安全に進んでいくとその分タイムロスになる。</a:t>
            </a:r>
            <a:endParaRPr kumimoji="1" lang="ja-JP" altLang="en-US" dirty="0"/>
          </a:p>
        </p:txBody>
      </p:sp>
      <p:sp>
        <p:nvSpPr>
          <p:cNvPr id="3" name="テキスト ボックス 2">
            <a:extLst>
              <a:ext uri="{FF2B5EF4-FFF2-40B4-BE49-F238E27FC236}">
                <a16:creationId xmlns:a16="http://schemas.microsoft.com/office/drawing/2014/main" id="{F37D4937-BC78-4D94-BC49-686BA965A4DF}"/>
              </a:ext>
            </a:extLst>
          </p:cNvPr>
          <p:cNvSpPr txBox="1"/>
          <p:nvPr/>
        </p:nvSpPr>
        <p:spPr>
          <a:xfrm>
            <a:off x="7068710" y="890546"/>
            <a:ext cx="3514476" cy="646331"/>
          </a:xfrm>
          <a:prstGeom prst="rect">
            <a:avLst/>
          </a:prstGeom>
          <a:noFill/>
        </p:spPr>
        <p:txBody>
          <a:bodyPr wrap="square" rtlCol="0">
            <a:spAutoFit/>
          </a:bodyPr>
          <a:lstStyle/>
          <a:p>
            <a:r>
              <a:rPr kumimoji="1" lang="en-US" altLang="ja-JP" dirty="0"/>
              <a:t>No.20</a:t>
            </a:r>
          </a:p>
          <a:p>
            <a:endParaRPr kumimoji="1" lang="ja-JP" altLang="en-US" dirty="0"/>
          </a:p>
        </p:txBody>
      </p:sp>
      <p:pic>
        <p:nvPicPr>
          <p:cNvPr id="6146" name="Picture 2" descr="画像集/「スーパーマリオメーカー」“トゲ棍棒”や“カギドア”が加わるアップデート第3弾は3月9日に実施">
            <a:extLst>
              <a:ext uri="{FF2B5EF4-FFF2-40B4-BE49-F238E27FC236}">
                <a16:creationId xmlns:a16="http://schemas.microsoft.com/office/drawing/2014/main" id="{FCFFF450-532A-46A1-9D45-BE7FBCB99D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92202" y="2920614"/>
            <a:ext cx="6999798" cy="39373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8444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C5E1D5-79E1-4612-B872-43C9DB5C285E}"/>
              </a:ext>
            </a:extLst>
          </p:cNvPr>
          <p:cNvSpPr>
            <a:spLocks noGrp="1"/>
          </p:cNvSpPr>
          <p:nvPr>
            <p:ph type="title"/>
          </p:nvPr>
        </p:nvSpPr>
        <p:spPr/>
        <p:txBody>
          <a:bodyPr/>
          <a:lstStyle/>
          <a:p>
            <a:r>
              <a:rPr kumimoji="1" lang="ja-JP" altLang="en-US" dirty="0"/>
              <a:t>ゲームシステム</a:t>
            </a:r>
          </a:p>
        </p:txBody>
      </p:sp>
      <p:sp>
        <p:nvSpPr>
          <p:cNvPr id="3" name="コンテンツ プレースホルダー 2">
            <a:extLst>
              <a:ext uri="{FF2B5EF4-FFF2-40B4-BE49-F238E27FC236}">
                <a16:creationId xmlns:a16="http://schemas.microsoft.com/office/drawing/2014/main" id="{7DB4D13F-BEA0-44E3-8589-707CD6DEB5F1}"/>
              </a:ext>
            </a:extLst>
          </p:cNvPr>
          <p:cNvSpPr>
            <a:spLocks noGrp="1"/>
          </p:cNvSpPr>
          <p:nvPr>
            <p:ph idx="1"/>
          </p:nvPr>
        </p:nvSpPr>
        <p:spPr>
          <a:xfrm>
            <a:off x="838200" y="1411780"/>
            <a:ext cx="10515600" cy="4351338"/>
          </a:xfrm>
        </p:spPr>
        <p:txBody>
          <a:bodyPr>
            <a:normAutofit fontScale="92500" lnSpcReduction="10000"/>
          </a:bodyPr>
          <a:lstStyle/>
          <a:p>
            <a:r>
              <a:rPr kumimoji="1" lang="ja-JP" altLang="en-US" dirty="0"/>
              <a:t>モードが３つあり。＋ステージ選択で自由に遊ぶ</a:t>
            </a:r>
            <a:r>
              <a:rPr kumimoji="1" lang="en-US" altLang="ja-JP" dirty="0"/>
              <a:t>Select</a:t>
            </a:r>
            <a:r>
              <a:rPr kumimoji="1" lang="ja-JP" altLang="en-US" dirty="0"/>
              <a:t>モード。</a:t>
            </a:r>
            <a:endParaRPr kumimoji="1" lang="en-US" altLang="ja-JP" dirty="0"/>
          </a:p>
          <a:p>
            <a:r>
              <a:rPr kumimoji="1" lang="ja-JP" altLang="en-US" dirty="0"/>
              <a:t>主人公が走ってジャンプして３～５つ（未定）ステージをクリアすればゴールのカジュアルコース。</a:t>
            </a:r>
            <a:endParaRPr kumimoji="1" lang="en-US" altLang="ja-JP" dirty="0"/>
          </a:p>
          <a:p>
            <a:r>
              <a:rPr kumimoji="1" lang="ja-JP" altLang="en-US" dirty="0"/>
              <a:t>出現する順番はランダムで全てのステージをクリアすればゴールのベテランコース。</a:t>
            </a:r>
            <a:endParaRPr kumimoji="1" lang="en-US" altLang="ja-JP" dirty="0"/>
          </a:p>
          <a:p>
            <a:r>
              <a:rPr kumimoji="1" lang="ja-JP" altLang="en-US" dirty="0"/>
              <a:t>主人公は残機性となりノルマ時間超過、落下、リスタートのいずれかをすると残機が減っていくが、残機が無くなるまでひたすらランダムに出てくるステージを攻略していくエンドレスコース。</a:t>
            </a:r>
            <a:endParaRPr kumimoji="1" lang="en-US" altLang="ja-JP" dirty="0"/>
          </a:p>
          <a:p>
            <a:r>
              <a:rPr kumimoji="1" lang="ja-JP" altLang="en-US" dirty="0"/>
              <a:t>カジュアルはクリアしたステージの種類のみクリア時に表示する。</a:t>
            </a:r>
            <a:endParaRPr kumimoji="1" lang="en-US" altLang="ja-JP" dirty="0"/>
          </a:p>
          <a:p>
            <a:r>
              <a:rPr kumimoji="1" lang="ja-JP" altLang="en-US" dirty="0"/>
              <a:t>ベテランとエンドレスのみクリア時に</a:t>
            </a:r>
            <a:r>
              <a:rPr kumimoji="1" lang="en-US" altLang="ja-JP" dirty="0"/>
              <a:t>SCORE</a:t>
            </a:r>
            <a:r>
              <a:rPr kumimoji="1" lang="ja-JP" altLang="en-US" dirty="0"/>
              <a:t>が表示される。</a:t>
            </a:r>
            <a:endParaRPr kumimoji="1" lang="en-US" altLang="ja-JP" dirty="0"/>
          </a:p>
          <a:p>
            <a:r>
              <a:rPr lang="en-US" altLang="ja-JP" dirty="0"/>
              <a:t>SCORE</a:t>
            </a:r>
            <a:r>
              <a:rPr lang="ja-JP" altLang="en-US" dirty="0"/>
              <a:t>はクリアした時のタイムやアイテムによって変動する。</a:t>
            </a:r>
            <a:endParaRPr lang="en-US" altLang="ja-JP" dirty="0"/>
          </a:p>
          <a:p>
            <a:endParaRPr lang="en-US" altLang="ja-JP" dirty="0"/>
          </a:p>
          <a:p>
            <a:endParaRPr lang="en-US" altLang="ja-JP" dirty="0"/>
          </a:p>
        </p:txBody>
      </p:sp>
    </p:spTree>
    <p:extLst>
      <p:ext uri="{BB962C8B-B14F-4D97-AF65-F5344CB8AC3E}">
        <p14:creationId xmlns:p14="http://schemas.microsoft.com/office/powerpoint/2010/main" val="1164174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A3F6513-2CDA-460C-90F2-D453368B71AA}"/>
              </a:ext>
            </a:extLst>
          </p:cNvPr>
          <p:cNvSpPr>
            <a:spLocks noGrp="1"/>
          </p:cNvSpPr>
          <p:nvPr>
            <p:ph type="title"/>
          </p:nvPr>
        </p:nvSpPr>
        <p:spPr/>
        <p:txBody>
          <a:bodyPr/>
          <a:lstStyle/>
          <a:p>
            <a:r>
              <a:rPr kumimoji="1" lang="ja-JP" altLang="en-US" dirty="0"/>
              <a:t>カジュアルコース</a:t>
            </a:r>
          </a:p>
        </p:txBody>
      </p:sp>
      <p:sp>
        <p:nvSpPr>
          <p:cNvPr id="3" name="コンテンツ プレースホルダー 2">
            <a:extLst>
              <a:ext uri="{FF2B5EF4-FFF2-40B4-BE49-F238E27FC236}">
                <a16:creationId xmlns:a16="http://schemas.microsoft.com/office/drawing/2014/main" id="{90FBD407-66BF-499D-B1B4-E5B5F7CF3103}"/>
              </a:ext>
            </a:extLst>
          </p:cNvPr>
          <p:cNvSpPr>
            <a:spLocks noGrp="1"/>
          </p:cNvSpPr>
          <p:nvPr>
            <p:ph idx="1"/>
          </p:nvPr>
        </p:nvSpPr>
        <p:spPr/>
        <p:txBody>
          <a:bodyPr/>
          <a:lstStyle/>
          <a:p>
            <a:r>
              <a:rPr kumimoji="1" lang="ja-JP" altLang="en-US" dirty="0"/>
              <a:t>初心者向けでサクッとプレイするのに向いている。</a:t>
            </a:r>
            <a:endParaRPr kumimoji="1" lang="en-US" altLang="ja-JP" dirty="0"/>
          </a:p>
          <a:p>
            <a:r>
              <a:rPr kumimoji="1" lang="ja-JP" altLang="en-US" dirty="0"/>
              <a:t>特にタイムアタックは</a:t>
            </a:r>
            <a:r>
              <a:rPr kumimoji="1" lang="ja-JP" altLang="en-US" dirty="0" err="1"/>
              <a:t>無し</a:t>
            </a:r>
            <a:r>
              <a:rPr kumimoji="1" lang="ja-JP" altLang="en-US" dirty="0"/>
              <a:t>。</a:t>
            </a:r>
            <a:endParaRPr kumimoji="1" lang="en-US" altLang="ja-JP" dirty="0"/>
          </a:p>
          <a:p>
            <a:pPr marL="0" indent="0">
              <a:buNone/>
            </a:pPr>
            <a:r>
              <a:rPr lang="ja-JP" altLang="en-US" dirty="0"/>
              <a:t>（ランダムに数種類しか出ないためステージ構成によってクリア時間に差が出るため）</a:t>
            </a:r>
            <a:endParaRPr kumimoji="1" lang="en-US" altLang="ja-JP" dirty="0"/>
          </a:p>
          <a:p>
            <a:r>
              <a:rPr kumimoji="1" lang="ja-JP" altLang="en-US" dirty="0"/>
              <a:t>慣れてきたらベテランで腕試しだ！</a:t>
            </a:r>
          </a:p>
        </p:txBody>
      </p:sp>
    </p:spTree>
    <p:extLst>
      <p:ext uri="{BB962C8B-B14F-4D97-AF65-F5344CB8AC3E}">
        <p14:creationId xmlns:p14="http://schemas.microsoft.com/office/powerpoint/2010/main" val="49549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CA5600-617D-42BC-A9BF-543FB3DC0487}"/>
              </a:ext>
            </a:extLst>
          </p:cNvPr>
          <p:cNvSpPr>
            <a:spLocks noGrp="1"/>
          </p:cNvSpPr>
          <p:nvPr>
            <p:ph type="title"/>
          </p:nvPr>
        </p:nvSpPr>
        <p:spPr/>
        <p:txBody>
          <a:bodyPr/>
          <a:lstStyle/>
          <a:p>
            <a:r>
              <a:rPr kumimoji="1" lang="ja-JP" altLang="en-US" dirty="0"/>
              <a:t>ベテランコース</a:t>
            </a:r>
          </a:p>
        </p:txBody>
      </p:sp>
      <p:sp>
        <p:nvSpPr>
          <p:cNvPr id="3" name="コンテンツ プレースホルダー 2">
            <a:extLst>
              <a:ext uri="{FF2B5EF4-FFF2-40B4-BE49-F238E27FC236}">
                <a16:creationId xmlns:a16="http://schemas.microsoft.com/office/drawing/2014/main" id="{C29597A7-CBA5-4492-985E-82FAE7DB2B6E}"/>
              </a:ext>
            </a:extLst>
          </p:cNvPr>
          <p:cNvSpPr>
            <a:spLocks noGrp="1"/>
          </p:cNvSpPr>
          <p:nvPr>
            <p:ph idx="1"/>
          </p:nvPr>
        </p:nvSpPr>
        <p:spPr/>
        <p:txBody>
          <a:bodyPr/>
          <a:lstStyle/>
          <a:p>
            <a:r>
              <a:rPr kumimoji="1" lang="ja-JP" altLang="en-US" dirty="0"/>
              <a:t>慣れてきた人に向いけた全ステージ突破コース。</a:t>
            </a:r>
            <a:endParaRPr kumimoji="1" lang="en-US" altLang="ja-JP" dirty="0"/>
          </a:p>
          <a:p>
            <a:r>
              <a:rPr lang="ja-JP" altLang="en-US" dirty="0"/>
              <a:t>全ステージの合計クリア時間＝</a:t>
            </a:r>
            <a:r>
              <a:rPr lang="en-US" altLang="ja-JP" dirty="0"/>
              <a:t>SCORE</a:t>
            </a:r>
            <a:r>
              <a:rPr lang="ja-JP" altLang="en-US" dirty="0"/>
              <a:t>を競う。</a:t>
            </a:r>
            <a:endParaRPr lang="en-US" altLang="ja-JP" dirty="0"/>
          </a:p>
          <a:p>
            <a:r>
              <a:rPr lang="en-US" altLang="ja-JP" dirty="0"/>
              <a:t>SCORE</a:t>
            </a:r>
            <a:r>
              <a:rPr lang="ja-JP" altLang="en-US" dirty="0"/>
              <a:t>が上がるアイテムを配置しておくが、どのタイミングでどのステージに配置されるかはランダム。</a:t>
            </a:r>
            <a:endParaRPr lang="en-US" altLang="ja-JP" dirty="0"/>
          </a:p>
          <a:p>
            <a:pPr marL="0" indent="0">
              <a:buNone/>
            </a:pPr>
            <a:r>
              <a:rPr lang="ja-JP" altLang="en-US" dirty="0"/>
              <a:t>（アイテム出現個数は固定）</a:t>
            </a:r>
            <a:endParaRPr lang="en-US" altLang="ja-JP" dirty="0"/>
          </a:p>
        </p:txBody>
      </p:sp>
    </p:spTree>
    <p:extLst>
      <p:ext uri="{BB962C8B-B14F-4D97-AF65-F5344CB8AC3E}">
        <p14:creationId xmlns:p14="http://schemas.microsoft.com/office/powerpoint/2010/main" val="1073285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22CCD2-1CC7-4415-A2AE-117766142384}"/>
              </a:ext>
            </a:extLst>
          </p:cNvPr>
          <p:cNvSpPr>
            <a:spLocks noGrp="1"/>
          </p:cNvSpPr>
          <p:nvPr>
            <p:ph type="title"/>
          </p:nvPr>
        </p:nvSpPr>
        <p:spPr/>
        <p:txBody>
          <a:bodyPr/>
          <a:lstStyle/>
          <a:p>
            <a:r>
              <a:rPr kumimoji="1" lang="ja-JP" altLang="en-US" dirty="0"/>
              <a:t>エンドレスコース</a:t>
            </a:r>
          </a:p>
        </p:txBody>
      </p:sp>
      <p:sp>
        <p:nvSpPr>
          <p:cNvPr id="3" name="コンテンツ プレースホルダー 2">
            <a:extLst>
              <a:ext uri="{FF2B5EF4-FFF2-40B4-BE49-F238E27FC236}">
                <a16:creationId xmlns:a16="http://schemas.microsoft.com/office/drawing/2014/main" id="{68FEFC12-B138-4A4C-BAFE-C29C7D4C878F}"/>
              </a:ext>
            </a:extLst>
          </p:cNvPr>
          <p:cNvSpPr>
            <a:spLocks noGrp="1"/>
          </p:cNvSpPr>
          <p:nvPr>
            <p:ph idx="1"/>
          </p:nvPr>
        </p:nvSpPr>
        <p:spPr/>
        <p:txBody>
          <a:bodyPr>
            <a:normAutofit lnSpcReduction="10000"/>
          </a:bodyPr>
          <a:lstStyle/>
          <a:p>
            <a:r>
              <a:rPr kumimoji="1" lang="ja-JP" altLang="en-US" dirty="0"/>
              <a:t>ひたすら極めたい人向け</a:t>
            </a:r>
            <a:endParaRPr kumimoji="1" lang="en-US" altLang="ja-JP" dirty="0"/>
          </a:p>
          <a:p>
            <a:r>
              <a:rPr lang="ja-JP" altLang="en-US" dirty="0"/>
              <a:t>こちらはクリアステージ数で競う。</a:t>
            </a:r>
            <a:endParaRPr lang="en-US" altLang="ja-JP" dirty="0"/>
          </a:p>
          <a:p>
            <a:r>
              <a:rPr kumimoji="1" lang="ja-JP" altLang="en-US" dirty="0"/>
              <a:t>残機</a:t>
            </a:r>
            <a:r>
              <a:rPr kumimoji="1" lang="en-US" altLang="ja-JP" dirty="0"/>
              <a:t>up</a:t>
            </a:r>
            <a:r>
              <a:rPr kumimoji="1" lang="ja-JP" altLang="en-US" dirty="0"/>
              <a:t>アイテムは未定。</a:t>
            </a:r>
            <a:endParaRPr kumimoji="1" lang="en-US" altLang="ja-JP" dirty="0"/>
          </a:p>
          <a:p>
            <a:r>
              <a:rPr kumimoji="1" lang="ja-JP" altLang="en-US" dirty="0"/>
              <a:t>消耗型アイテムを実装してクリアの助けにする。</a:t>
            </a:r>
            <a:endParaRPr kumimoji="1" lang="en-US" altLang="ja-JP" dirty="0"/>
          </a:p>
          <a:p>
            <a:r>
              <a:rPr kumimoji="1" lang="ja-JP" altLang="en-US" dirty="0"/>
              <a:t>こちらもアイテム出現パターンはランダムだが、個数は決まってなく、ステージ選択時に抽選で配置するかを決める。</a:t>
            </a:r>
            <a:endParaRPr kumimoji="1" lang="en-US" altLang="ja-JP" dirty="0"/>
          </a:p>
          <a:p>
            <a:r>
              <a:rPr lang="ja-JP" altLang="en-US" dirty="0"/>
              <a:t>アイテムは障害物を止める、二段ジャンプ、一度だけ衝撃無効バリアの３つかそれ以上。</a:t>
            </a:r>
            <a:endParaRPr lang="en-US" altLang="ja-JP" dirty="0"/>
          </a:p>
          <a:p>
            <a:r>
              <a:rPr kumimoji="1" lang="ja-JP" altLang="en-US" dirty="0"/>
              <a:t>ついでに出現率は超低いが１ステージ分クリアまで飛ばす無敵アイテムも出すかは未定。</a:t>
            </a:r>
          </a:p>
        </p:txBody>
      </p:sp>
    </p:spTree>
    <p:extLst>
      <p:ext uri="{BB962C8B-B14F-4D97-AF65-F5344CB8AC3E}">
        <p14:creationId xmlns:p14="http://schemas.microsoft.com/office/powerpoint/2010/main" val="2940676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コンテンツ プレースホルダー 3">
            <a:extLst>
              <a:ext uri="{FF2B5EF4-FFF2-40B4-BE49-F238E27FC236}">
                <a16:creationId xmlns:a16="http://schemas.microsoft.com/office/drawing/2014/main" id="{C908574D-FF7D-49AA-AE6C-3BF334D64588}"/>
              </a:ext>
            </a:extLst>
          </p:cNvPr>
          <p:cNvGraphicFramePr>
            <a:graphicFrameLocks noGrp="1"/>
          </p:cNvGraphicFramePr>
          <p:nvPr>
            <p:ph idx="1"/>
            <p:extLst>
              <p:ext uri="{D42A27DB-BD31-4B8C-83A1-F6EECF244321}">
                <p14:modId xmlns:p14="http://schemas.microsoft.com/office/powerpoint/2010/main" val="1855314004"/>
              </p:ext>
            </p:extLst>
          </p:nvPr>
        </p:nvGraphicFramePr>
        <p:xfrm>
          <a:off x="838199" y="268014"/>
          <a:ext cx="10544504" cy="4773010"/>
        </p:xfrm>
        <a:graphic>
          <a:graphicData uri="http://schemas.openxmlformats.org/drawingml/2006/table">
            <a:tbl>
              <a:tblPr firstRow="1" bandRow="1">
                <a:tableStyleId>{5C22544A-7EE6-4342-B048-85BDC9FD1C3A}</a:tableStyleId>
              </a:tblPr>
              <a:tblGrid>
                <a:gridCol w="5263571">
                  <a:extLst>
                    <a:ext uri="{9D8B030D-6E8A-4147-A177-3AD203B41FA5}">
                      <a16:colId xmlns:a16="http://schemas.microsoft.com/office/drawing/2014/main" val="1138023168"/>
                    </a:ext>
                  </a:extLst>
                </a:gridCol>
                <a:gridCol w="5280933">
                  <a:extLst>
                    <a:ext uri="{9D8B030D-6E8A-4147-A177-3AD203B41FA5}">
                      <a16:colId xmlns:a16="http://schemas.microsoft.com/office/drawing/2014/main" val="4287496488"/>
                    </a:ext>
                  </a:extLst>
                </a:gridCol>
              </a:tblGrid>
              <a:tr h="964803">
                <a:tc>
                  <a:txBody>
                    <a:bodyPr/>
                    <a:lstStyle/>
                    <a:p>
                      <a:r>
                        <a:rPr kumimoji="1" lang="ja-JP" altLang="en-US" dirty="0"/>
                        <a:t>キー</a:t>
                      </a:r>
                    </a:p>
                  </a:txBody>
                  <a:tcPr/>
                </a:tc>
                <a:tc>
                  <a:txBody>
                    <a:bodyPr/>
                    <a:lstStyle/>
                    <a:p>
                      <a:endParaRPr kumimoji="1" lang="ja-JP" altLang="en-US" dirty="0"/>
                    </a:p>
                  </a:txBody>
                  <a:tcPr/>
                </a:tc>
                <a:extLst>
                  <a:ext uri="{0D108BD9-81ED-4DB2-BD59-A6C34878D82A}">
                    <a16:rowId xmlns:a16="http://schemas.microsoft.com/office/drawing/2014/main" val="2033247592"/>
                  </a:ext>
                </a:extLst>
              </a:tr>
              <a:tr h="964803">
                <a:tc>
                  <a:txBody>
                    <a:bodyPr/>
                    <a:lstStyle/>
                    <a:p>
                      <a:r>
                        <a:rPr kumimoji="1" lang="en-US" altLang="ja-JP" dirty="0"/>
                        <a:t>WASD</a:t>
                      </a:r>
                    </a:p>
                    <a:p>
                      <a:r>
                        <a:rPr kumimoji="1" lang="ja-JP" altLang="en-US" dirty="0"/>
                        <a:t>↑</a:t>
                      </a:r>
                    </a:p>
                  </a:txBody>
                  <a:tcPr/>
                </a:tc>
                <a:tc>
                  <a:txBody>
                    <a:bodyPr/>
                    <a:lstStyle/>
                    <a:p>
                      <a:r>
                        <a:rPr kumimoji="1" lang="ja-JP" altLang="en-US" dirty="0"/>
                        <a:t>上下左右</a:t>
                      </a:r>
                    </a:p>
                  </a:txBody>
                  <a:tcPr/>
                </a:tc>
                <a:extLst>
                  <a:ext uri="{0D108BD9-81ED-4DB2-BD59-A6C34878D82A}">
                    <a16:rowId xmlns:a16="http://schemas.microsoft.com/office/drawing/2014/main" val="3889735199"/>
                  </a:ext>
                </a:extLst>
              </a:tr>
              <a:tr h="964803">
                <a:tc>
                  <a:txBody>
                    <a:bodyPr/>
                    <a:lstStyle/>
                    <a:p>
                      <a:r>
                        <a:rPr kumimoji="1" lang="ja-JP" altLang="en-US" dirty="0"/>
                        <a:t>←→</a:t>
                      </a:r>
                    </a:p>
                  </a:txBody>
                  <a:tcPr/>
                </a:tc>
                <a:tc>
                  <a:txBody>
                    <a:bodyPr/>
                    <a:lstStyle/>
                    <a:p>
                      <a:r>
                        <a:rPr kumimoji="1" lang="ja-JP" altLang="en-US" dirty="0"/>
                        <a:t>視点移動</a:t>
                      </a:r>
                    </a:p>
                  </a:txBody>
                  <a:tcPr/>
                </a:tc>
                <a:extLst>
                  <a:ext uri="{0D108BD9-81ED-4DB2-BD59-A6C34878D82A}">
                    <a16:rowId xmlns:a16="http://schemas.microsoft.com/office/drawing/2014/main" val="159829060"/>
                  </a:ext>
                </a:extLst>
              </a:tr>
              <a:tr h="964803">
                <a:tc>
                  <a:txBody>
                    <a:bodyPr/>
                    <a:lstStyle/>
                    <a:p>
                      <a:r>
                        <a:rPr kumimoji="1" lang="en-US" altLang="ja-JP" dirty="0"/>
                        <a:t>Space</a:t>
                      </a:r>
                      <a:endParaRPr kumimoji="1" lang="ja-JP" altLang="en-US" dirty="0"/>
                    </a:p>
                  </a:txBody>
                  <a:tcPr/>
                </a:tc>
                <a:tc>
                  <a:txBody>
                    <a:bodyPr/>
                    <a:lstStyle/>
                    <a:p>
                      <a:r>
                        <a:rPr kumimoji="1" lang="ja-JP" altLang="en-US" dirty="0"/>
                        <a:t>ジャンプ</a:t>
                      </a:r>
                      <a:endParaRPr kumimoji="1" lang="en-US" altLang="ja-JP" dirty="0"/>
                    </a:p>
                  </a:txBody>
                  <a:tcPr/>
                </a:tc>
                <a:extLst>
                  <a:ext uri="{0D108BD9-81ED-4DB2-BD59-A6C34878D82A}">
                    <a16:rowId xmlns:a16="http://schemas.microsoft.com/office/drawing/2014/main" val="1283075598"/>
                  </a:ext>
                </a:extLst>
              </a:tr>
              <a:tr h="913798">
                <a:tc>
                  <a:txBody>
                    <a:bodyPr/>
                    <a:lstStyle/>
                    <a:p>
                      <a:r>
                        <a:rPr kumimoji="1" lang="en-US" altLang="ja-JP" dirty="0"/>
                        <a:t>Enter</a:t>
                      </a:r>
                    </a:p>
                  </a:txBody>
                  <a:tcPr/>
                </a:tc>
                <a:tc>
                  <a:txBody>
                    <a:bodyPr/>
                    <a:lstStyle/>
                    <a:p>
                      <a:r>
                        <a:rPr kumimoji="1" lang="ja-JP" altLang="en-US" dirty="0"/>
                        <a:t>ゲームスタート</a:t>
                      </a:r>
                      <a:endParaRPr kumimoji="1" lang="en-US" altLang="ja-JP" dirty="0"/>
                    </a:p>
                    <a:p>
                      <a:endParaRPr kumimoji="1" lang="en-US" altLang="ja-JP" dirty="0"/>
                    </a:p>
                  </a:txBody>
                  <a:tcPr/>
                </a:tc>
                <a:extLst>
                  <a:ext uri="{0D108BD9-81ED-4DB2-BD59-A6C34878D82A}">
                    <a16:rowId xmlns:a16="http://schemas.microsoft.com/office/drawing/2014/main" val="2083575291"/>
                  </a:ext>
                </a:extLst>
              </a:tr>
            </a:tbl>
          </a:graphicData>
        </a:graphic>
      </p:graphicFrame>
      <p:sp>
        <p:nvSpPr>
          <p:cNvPr id="2" name="テキスト ボックス 1">
            <a:extLst>
              <a:ext uri="{FF2B5EF4-FFF2-40B4-BE49-F238E27FC236}">
                <a16:creationId xmlns:a16="http://schemas.microsoft.com/office/drawing/2014/main" id="{18C4E40E-E334-4CDA-AB2C-AC7B1E61B208}"/>
              </a:ext>
            </a:extLst>
          </p:cNvPr>
          <p:cNvSpPr txBox="1"/>
          <p:nvPr/>
        </p:nvSpPr>
        <p:spPr>
          <a:xfrm>
            <a:off x="1213945" y="5588876"/>
            <a:ext cx="2936327" cy="369332"/>
          </a:xfrm>
          <a:prstGeom prst="rect">
            <a:avLst/>
          </a:prstGeom>
          <a:noFill/>
        </p:spPr>
        <p:txBody>
          <a:bodyPr wrap="square" rtlCol="0">
            <a:spAutoFit/>
          </a:bodyPr>
          <a:lstStyle/>
          <a:p>
            <a:r>
              <a:rPr lang="ja-JP" altLang="en-US" dirty="0"/>
              <a:t>予定</a:t>
            </a:r>
            <a:endParaRPr kumimoji="1" lang="ja-JP" altLang="en-US" dirty="0"/>
          </a:p>
        </p:txBody>
      </p:sp>
    </p:spTree>
    <p:extLst>
      <p:ext uri="{BB962C8B-B14F-4D97-AF65-F5344CB8AC3E}">
        <p14:creationId xmlns:p14="http://schemas.microsoft.com/office/powerpoint/2010/main" val="2585121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FDE4BC7-54DD-4BFA-A5B8-9CC1FBDFF1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5738" y="159629"/>
            <a:ext cx="4890890" cy="3731706"/>
          </a:xfrm>
          <a:prstGeom prst="rect">
            <a:avLst/>
          </a:prstGeom>
        </p:spPr>
      </p:pic>
      <p:pic>
        <p:nvPicPr>
          <p:cNvPr id="6" name="図 5">
            <a:extLst>
              <a:ext uri="{FF2B5EF4-FFF2-40B4-BE49-F238E27FC236}">
                <a16:creationId xmlns:a16="http://schemas.microsoft.com/office/drawing/2014/main" id="{207624FA-6255-4CB0-9FE7-D88CBBC94E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170" y="449317"/>
            <a:ext cx="4580805" cy="4441935"/>
          </a:xfrm>
          <a:prstGeom prst="rect">
            <a:avLst/>
          </a:prstGeom>
        </p:spPr>
      </p:pic>
      <p:pic>
        <p:nvPicPr>
          <p:cNvPr id="8" name="図 7">
            <a:extLst>
              <a:ext uri="{FF2B5EF4-FFF2-40B4-BE49-F238E27FC236}">
                <a16:creationId xmlns:a16="http://schemas.microsoft.com/office/drawing/2014/main" id="{16A1666B-61A8-4FA5-9412-D3C7A6A2E2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3172" y="3957145"/>
            <a:ext cx="5985838" cy="2597991"/>
          </a:xfrm>
          <a:prstGeom prst="rect">
            <a:avLst/>
          </a:prstGeom>
        </p:spPr>
      </p:pic>
      <p:sp>
        <p:nvSpPr>
          <p:cNvPr id="2" name="テキスト ボックス 1">
            <a:extLst>
              <a:ext uri="{FF2B5EF4-FFF2-40B4-BE49-F238E27FC236}">
                <a16:creationId xmlns:a16="http://schemas.microsoft.com/office/drawing/2014/main" id="{4257C201-9091-43D1-8260-A81CEB64B5FF}"/>
              </a:ext>
            </a:extLst>
          </p:cNvPr>
          <p:cNvSpPr txBox="1"/>
          <p:nvPr/>
        </p:nvSpPr>
        <p:spPr>
          <a:xfrm>
            <a:off x="7729045" y="5256140"/>
            <a:ext cx="3783724" cy="954107"/>
          </a:xfrm>
          <a:prstGeom prst="rect">
            <a:avLst/>
          </a:prstGeom>
          <a:noFill/>
        </p:spPr>
        <p:txBody>
          <a:bodyPr wrap="square" rtlCol="0">
            <a:spAutoFit/>
          </a:bodyPr>
          <a:lstStyle/>
          <a:p>
            <a:r>
              <a:rPr kumimoji="1" lang="ja-JP" altLang="en-US" sz="2800" dirty="0"/>
              <a:t>これらをもっと改造していく</a:t>
            </a:r>
            <a:endParaRPr kumimoji="1" lang="en-US" altLang="ja-JP" sz="2800" dirty="0"/>
          </a:p>
        </p:txBody>
      </p:sp>
    </p:spTree>
    <p:extLst>
      <p:ext uri="{BB962C8B-B14F-4D97-AF65-F5344CB8AC3E}">
        <p14:creationId xmlns:p14="http://schemas.microsoft.com/office/powerpoint/2010/main" val="4215337799"/>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1173</TotalTime>
  <Words>2067</Words>
  <Application>Microsoft Office PowerPoint</Application>
  <PresentationFormat>ワイド画面</PresentationFormat>
  <Paragraphs>173</Paragraphs>
  <Slides>33</Slides>
  <Notes>0</Notes>
  <HiddenSlides>0</HiddenSlides>
  <MMClips>1</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33</vt:i4>
      </vt:variant>
    </vt:vector>
  </HeadingPairs>
  <TitlesOfParts>
    <vt:vector size="37" baseType="lpstr">
      <vt:lpstr>游ゴシック</vt:lpstr>
      <vt:lpstr>游ゴシック Light</vt:lpstr>
      <vt:lpstr>Arial</vt:lpstr>
      <vt:lpstr>Office テーマ</vt:lpstr>
      <vt:lpstr>ファンシージャンピー</vt:lpstr>
      <vt:lpstr>世界観 主人公は会社での成績が芳しくなく、降格ギリギリの生活を送っており、いつものように明日へ向けて資料作りのため急いで会社から自宅へ帰っていると急に視界が光に包まれ意識を失う。 そして目が覚めるとそこは自分の数倍も大きいサッカーボールやリンゴが飛び交う不思議な空間で、上には【ドリームランド】の文字が浮いていた。 いや、そんな場合じゃない！ 主人公は急いで資料を作らなければ降格してしまうととにかく出口を探し出す。 </vt:lpstr>
      <vt:lpstr>PowerPoint プレゼンテーション</vt:lpstr>
      <vt:lpstr>ゲームシステム</vt:lpstr>
      <vt:lpstr>カジュアルコース</vt:lpstr>
      <vt:lpstr>ベテランコース</vt:lpstr>
      <vt:lpstr>エンドレスコース</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超　開　王</dc:title>
  <dc:creator>粟村尉</dc:creator>
  <cp:lastModifiedBy>粟村尉</cp:lastModifiedBy>
  <cp:revision>65</cp:revision>
  <dcterms:created xsi:type="dcterms:W3CDTF">2023-04-12T00:46:45Z</dcterms:created>
  <dcterms:modified xsi:type="dcterms:W3CDTF">2023-09-25T07:47:52Z</dcterms:modified>
</cp:coreProperties>
</file>

<file path=docProps/thumbnail.jpeg>
</file>